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</p:sldIdLst>
  <p:sldSz cy="6858000" cx="12192000"/>
  <p:notesSz cx="6858000" cy="9144000"/>
  <p:embeddedFontLst>
    <p:embeddedFont>
      <p:font typeface="Garamond"/>
      <p:regular r:id="rId53"/>
      <p:bold r:id="rId54"/>
      <p:italic r:id="rId55"/>
      <p:boldItalic r:id="rId56"/>
    </p:embeddedFont>
    <p:embeddedFont>
      <p:font typeface="Lato"/>
      <p:regular r:id="rId57"/>
      <p:bold r:id="rId58"/>
      <p:italic r:id="rId59"/>
      <p:boldItalic r:id="rId60"/>
    </p:embeddedFont>
    <p:embeddedFont>
      <p:font typeface="Lora"/>
      <p:regular r:id="rId61"/>
      <p:bold r:id="rId62"/>
      <p:italic r:id="rId63"/>
      <p:boldItalic r:id="rId64"/>
    </p:embeddedFont>
    <p:embeddedFont>
      <p:font typeface="Helvetica Neue Light"/>
      <p:regular r:id="rId65"/>
      <p:bold r:id="rId66"/>
      <p:italic r:id="rId67"/>
      <p:boldItalic r:id="rId68"/>
    </p:embeddedFont>
    <p:embeddedFont>
      <p:font typeface="Roboto Mono"/>
      <p:regular r:id="rId69"/>
      <p:bold r:id="rId70"/>
      <p:italic r:id="rId71"/>
      <p:boldItalic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03A6D2D-3CF6-4031-A590-27F88C56DAFF}">
  <a:tblStyle styleId="{B03A6D2D-3CF6-4031-A590-27F88C56DA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2" Type="http://schemas.openxmlformats.org/officeDocument/2006/relationships/font" Target="fonts/RobotoMono-bold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RobotoMono-italic.fntdata"/><Relationship Id="rId70" Type="http://schemas.openxmlformats.org/officeDocument/2006/relationships/font" Target="fonts/RobotoMono-bold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Lora-bold.fntdata"/><Relationship Id="rId61" Type="http://schemas.openxmlformats.org/officeDocument/2006/relationships/font" Target="fonts/Lora-regular.fntdata"/><Relationship Id="rId20" Type="http://schemas.openxmlformats.org/officeDocument/2006/relationships/slide" Target="slides/slide14.xml"/><Relationship Id="rId64" Type="http://schemas.openxmlformats.org/officeDocument/2006/relationships/font" Target="fonts/Lora-boldItalic.fntdata"/><Relationship Id="rId63" Type="http://schemas.openxmlformats.org/officeDocument/2006/relationships/font" Target="fonts/Lora-italic.fntdata"/><Relationship Id="rId22" Type="http://schemas.openxmlformats.org/officeDocument/2006/relationships/slide" Target="slides/slide16.xml"/><Relationship Id="rId66" Type="http://schemas.openxmlformats.org/officeDocument/2006/relationships/font" Target="fonts/HelveticaNeueLight-bold.fntdata"/><Relationship Id="rId21" Type="http://schemas.openxmlformats.org/officeDocument/2006/relationships/slide" Target="slides/slide15.xml"/><Relationship Id="rId65" Type="http://schemas.openxmlformats.org/officeDocument/2006/relationships/font" Target="fonts/HelveticaNeueLight-regular.fntdata"/><Relationship Id="rId24" Type="http://schemas.openxmlformats.org/officeDocument/2006/relationships/slide" Target="slides/slide18.xml"/><Relationship Id="rId68" Type="http://schemas.openxmlformats.org/officeDocument/2006/relationships/font" Target="fonts/HelveticaNeueLight-boldItalic.fntdata"/><Relationship Id="rId23" Type="http://schemas.openxmlformats.org/officeDocument/2006/relationships/slide" Target="slides/slide17.xml"/><Relationship Id="rId67" Type="http://schemas.openxmlformats.org/officeDocument/2006/relationships/font" Target="fonts/HelveticaNeueLight-italic.fntdata"/><Relationship Id="rId60" Type="http://schemas.openxmlformats.org/officeDocument/2006/relationships/font" Target="fonts/Lato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obotoMono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Garamond-regular.fntdata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Garamond-italic.fntdata"/><Relationship Id="rId10" Type="http://schemas.openxmlformats.org/officeDocument/2006/relationships/slide" Target="slides/slide4.xml"/><Relationship Id="rId54" Type="http://schemas.openxmlformats.org/officeDocument/2006/relationships/font" Target="fonts/Garamond-bold.fntdata"/><Relationship Id="rId13" Type="http://schemas.openxmlformats.org/officeDocument/2006/relationships/slide" Target="slides/slide7.xml"/><Relationship Id="rId57" Type="http://schemas.openxmlformats.org/officeDocument/2006/relationships/font" Target="fonts/Lato-regular.fntdata"/><Relationship Id="rId12" Type="http://schemas.openxmlformats.org/officeDocument/2006/relationships/slide" Target="slides/slide6.xml"/><Relationship Id="rId56" Type="http://schemas.openxmlformats.org/officeDocument/2006/relationships/font" Target="fonts/Garamond-boldItalic.fntdata"/><Relationship Id="rId15" Type="http://schemas.openxmlformats.org/officeDocument/2006/relationships/slide" Target="slides/slide9.xml"/><Relationship Id="rId59" Type="http://schemas.openxmlformats.org/officeDocument/2006/relationships/font" Target="fonts/Lato-italic.fntdata"/><Relationship Id="rId14" Type="http://schemas.openxmlformats.org/officeDocument/2006/relationships/slide" Target="slides/slide8.xml"/><Relationship Id="rId58" Type="http://schemas.openxmlformats.org/officeDocument/2006/relationships/font" Target="fonts/Lato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I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a3648016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E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" name="Google Shape;234;g10a3648016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5" name="Google Shape;235;g10a3648016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0a36480165_0_8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0a36480165_0_8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10a36480165_0_8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0a36480165_0_8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0a36480165_0_8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10a36480165_0_8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0a36480165_0_8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0a36480165_0_8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10a36480165_0_8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0a36480165_0_2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0a36480165_0_2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10a36480165_0_2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0a36480165_0_2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0a36480165_0_2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10a36480165_0_2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0a36480165_0_2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0a36480165_0_2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10a36480165_0_2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0a36480165_0_2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0a36480165_0_2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10a36480165_0_2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0a36480165_0_2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0a36480165_0_2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10a36480165_0_2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0a36480165_0_3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0a36480165_0_3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10a36480165_0_3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0f232c276e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0f232c27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10f232c276e_0_0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52d1f9f43e_0_2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52d1f9f43e_0_2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152d1f9f43e_0_2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0f232c276e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0f232c276e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10f232c276e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0f232c276e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0f232c276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10f232c276e_0_22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0a36480165_0_3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0a36480165_0_3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6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B05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3" name="Google Shape;463;g10a36480165_0_3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0a36480165_0_3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0a36480165_0_3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10a36480165_0_3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0a36480165_0_3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0a36480165_0_3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g10a36480165_0_3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0a36480165_0_3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0a36480165_0_3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10a36480165_0_3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0a36480165_0_3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0a36480165_0_3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g10a36480165_0_3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0a36480165_0_3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0a36480165_0_3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g10a36480165_0_3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0a36480165_0_3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0a36480165_0_3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10a36480165_0_3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0a36480165_0_3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0a36480165_0_3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g10a36480165_0_3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0a36480165_0_7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0a36480165_0_7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10a36480165_0_7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0a36480165_0_3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0a36480165_0_3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g10a36480165_0_3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f232c276e_0_2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f232c276e_0_2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10f232c276e_0_2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0a36480165_0_3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0a36480165_0_3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g10a36480165_0_3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0a36480165_0_4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0a36480165_0_4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g10a36480165_0_4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0a36480165_0_4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0a36480165_0_4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10a36480165_0_4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0a36480165_0_4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0a36480165_0_4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g10a36480165_0_4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0a36480165_0_4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0a36480165_0_4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g10a36480165_0_4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0a36480165_0_4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0a36480165_0_4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g10a36480165_0_4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0a36480165_0_4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0a36480165_0_4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g10a36480165_0_4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0a36480165_0_4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0a36480165_0_4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10a36480165_0_4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0a36480165_0_7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0a36480165_0_7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10a36480165_0_7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0a36480165_0_4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10a36480165_0_4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g10a36480165_0_4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0a36480165_0_4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10a36480165_0_4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g10a36480165_0_4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0a36480165_0_4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0a36480165_0_4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g10a36480165_0_4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0a36480165_0_4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0a36480165_0_4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g10a36480165_0_4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0a36480165_0_4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0a36480165_0_4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g10a36480165_0_4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0a36480165_0_5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0a36480165_0_5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g10a36480165_0_5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0a36480165_0_5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0a36480165_0_5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g10a36480165_0_5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0a36480165_0_7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0a36480165_0_7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10a36480165_0_7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a36480165_0_7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0a36480165_0_7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10a36480165_0_7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0a36480165_0_8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0a36480165_0_8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10a36480165_0_8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0a36480165_0_7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0a36480165_0_7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10a36480165_0_7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0a36480165_0_8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0a36480165_0_8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10a36480165_0_8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2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2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13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7" Type="http://schemas.openxmlformats.org/officeDocument/2006/relationships/image" Target="../media/image19.png"/><Relationship Id="rId8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7842" l="0" r="3860" t="10660"/>
          <a:stretch/>
        </p:blipFill>
        <p:spPr>
          <a:xfrm>
            <a:off x="-13252" y="0"/>
            <a:ext cx="12205253" cy="689775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5765359" y="0"/>
            <a:ext cx="1426725" cy="6897756"/>
          </a:xfrm>
          <a:custGeom>
            <a:rect b="b" l="l" r="r" t="t"/>
            <a:pathLst>
              <a:path extrusionOk="0" h="6897756" w="1426725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>
              <a:alpha val="5843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-13252" y="0"/>
            <a:ext cx="6774812" cy="6897756"/>
          </a:xfrm>
          <a:custGeom>
            <a:rect b="b" l="l" r="r" t="t"/>
            <a:pathLst>
              <a:path extrusionOk="0" h="6897756" w="6774812">
                <a:moveTo>
                  <a:pt x="0" y="0"/>
                </a:moveTo>
                <a:lnTo>
                  <a:pt x="5783571" y="0"/>
                </a:lnTo>
                <a:lnTo>
                  <a:pt x="6774812" y="6897756"/>
                </a:lnTo>
                <a:lnTo>
                  <a:pt x="0" y="6897756"/>
                </a:lnTo>
                <a:lnTo>
                  <a:pt x="0" y="0"/>
                </a:lnTo>
                <a:close/>
              </a:path>
            </a:pathLst>
          </a:custGeom>
          <a:solidFill>
            <a:srgbClr val="75114A">
              <a:alpha val="6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7164361" y="3977331"/>
            <a:ext cx="5027639" cy="1282148"/>
          </a:xfrm>
          <a:custGeom>
            <a:rect b="b" l="l" r="r" t="t"/>
            <a:pathLst>
              <a:path extrusionOk="0" h="1282148" w="5027639">
                <a:moveTo>
                  <a:pt x="0" y="0"/>
                </a:moveTo>
                <a:lnTo>
                  <a:pt x="5027639" y="0"/>
                </a:lnTo>
                <a:lnTo>
                  <a:pt x="5027639" y="1282148"/>
                </a:lnTo>
                <a:lnTo>
                  <a:pt x="357809" y="1282148"/>
                </a:lnTo>
                <a:lnTo>
                  <a:pt x="0" y="0"/>
                </a:lnTo>
                <a:close/>
              </a:path>
            </a:pathLst>
          </a:custGeom>
          <a:solidFill>
            <a:srgbClr val="0C0C0C">
              <a:alpha val="6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7626037" y="-1239550"/>
            <a:ext cx="410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IE" sz="25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695501" y="3102474"/>
            <a:ext cx="5162100" cy="26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C49F"/>
              </a:buClr>
              <a:buSzPts val="7000"/>
              <a:buFont typeface="Garamond"/>
              <a:buNone/>
              <a:defRPr b="1" i="0" sz="7000" u="none" cap="none" strike="noStrike">
                <a:solidFill>
                  <a:srgbClr val="D9C49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1" type="subTitle"/>
          </p:nvPr>
        </p:nvSpPr>
        <p:spPr>
          <a:xfrm>
            <a:off x="7752523" y="4107533"/>
            <a:ext cx="4189200" cy="10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4" name="Google Shape;24;p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5" name="Google Shape;25;p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pic>
        <p:nvPicPr>
          <p:cNvPr id="26" name="Google Shape;2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425" y="521244"/>
            <a:ext cx="4114801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7344" y="-99182"/>
            <a:ext cx="12209343" cy="695718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1"/>
          <p:cNvSpPr/>
          <p:nvPr/>
        </p:nvSpPr>
        <p:spPr>
          <a:xfrm>
            <a:off x="441346" y="386807"/>
            <a:ext cx="4506300" cy="4724100"/>
          </a:xfrm>
          <a:prstGeom prst="rect">
            <a:avLst/>
          </a:prstGeom>
          <a:solidFill>
            <a:srgbClr val="75114A">
              <a:alpha val="6823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1" name="Google Shape;211;p11"/>
          <p:cNvSpPr/>
          <p:nvPr/>
        </p:nvSpPr>
        <p:spPr>
          <a:xfrm>
            <a:off x="2887677" y="5972158"/>
            <a:ext cx="674128" cy="620798"/>
          </a:xfrm>
          <a:custGeom>
            <a:rect b="b" l="l" r="r" t="t"/>
            <a:pathLst>
              <a:path extrusionOk="0" h="6897756" w="1426725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2" name="Google Shape;212;p11"/>
          <p:cNvSpPr/>
          <p:nvPr/>
        </p:nvSpPr>
        <p:spPr>
          <a:xfrm>
            <a:off x="-8074" y="5972159"/>
            <a:ext cx="3371092" cy="660616"/>
          </a:xfrm>
          <a:custGeom>
            <a:rect b="b" l="l" r="r" t="t"/>
            <a:pathLst>
              <a:path extrusionOk="0" h="7340175" w="7134587">
                <a:moveTo>
                  <a:pt x="4802" y="198195"/>
                </a:moveTo>
                <a:lnTo>
                  <a:pt x="6143346" y="0"/>
                </a:lnTo>
                <a:lnTo>
                  <a:pt x="7134587" y="6897756"/>
                </a:lnTo>
                <a:lnTo>
                  <a:pt x="493" y="7340175"/>
                </a:lnTo>
                <a:cubicBezTo>
                  <a:pt x="-2266" y="5025580"/>
                  <a:pt x="7561" y="2512790"/>
                  <a:pt x="4802" y="198195"/>
                </a:cubicBezTo>
                <a:close/>
              </a:path>
            </a:pathLst>
          </a:custGeom>
          <a:solidFill>
            <a:srgbClr val="7511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3" name="Google Shape;213;p11"/>
          <p:cNvSpPr/>
          <p:nvPr/>
        </p:nvSpPr>
        <p:spPr>
          <a:xfrm rot="10800000">
            <a:off x="3187071" y="5956678"/>
            <a:ext cx="9038769" cy="620799"/>
          </a:xfrm>
          <a:custGeom>
            <a:rect b="b" l="l" r="r" t="t"/>
            <a:pathLst>
              <a:path extrusionOk="0" h="6897768" w="19129670">
                <a:moveTo>
                  <a:pt x="23" y="0"/>
                </a:moveTo>
                <a:lnTo>
                  <a:pt x="18138429" y="12"/>
                </a:lnTo>
                <a:lnTo>
                  <a:pt x="19129670" y="6897768"/>
                </a:lnTo>
                <a:lnTo>
                  <a:pt x="58804" y="6587497"/>
                </a:lnTo>
                <a:cubicBezTo>
                  <a:pt x="60183" y="4303588"/>
                  <a:pt x="-1356" y="2283909"/>
                  <a:pt x="23" y="0"/>
                </a:cubicBezTo>
                <a:close/>
              </a:path>
            </a:pathLst>
          </a:custGeom>
          <a:solidFill>
            <a:srgbClr val="D8D8D8">
              <a:alpha val="6039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4" name="Google Shape;214;p11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  <a:defRPr b="0" i="0" sz="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5" name="Google Shape;215;p11"/>
          <p:cNvSpPr txBox="1"/>
          <p:nvPr>
            <p:ph idx="1" type="subTitle"/>
          </p:nvPr>
        </p:nvSpPr>
        <p:spPr>
          <a:xfrm>
            <a:off x="720934" y="2838917"/>
            <a:ext cx="4048800" cy="19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16" name="Google Shape;216;p11"/>
          <p:cNvSpPr txBox="1"/>
          <p:nvPr>
            <p:ph idx="10" type="dt"/>
          </p:nvPr>
        </p:nvSpPr>
        <p:spPr>
          <a:xfrm>
            <a:off x="3670465" y="611855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17" name="Google Shape;217;p11"/>
          <p:cNvSpPr txBox="1"/>
          <p:nvPr>
            <p:ph idx="11" type="ftr"/>
          </p:nvPr>
        </p:nvSpPr>
        <p:spPr>
          <a:xfrm>
            <a:off x="7771263" y="6118554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218" name="Google Shape;21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825" y="6113471"/>
            <a:ext cx="1474802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Slide - Content &amp; Picture">
  <p:cSld name="Text Slide - Content &amp; Picture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"/>
          <p:cNvSpPr txBox="1"/>
          <p:nvPr>
            <p:ph type="title"/>
          </p:nvPr>
        </p:nvSpPr>
        <p:spPr>
          <a:xfrm>
            <a:off x="838200" y="365125"/>
            <a:ext cx="518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12"/>
          <p:cNvSpPr txBox="1"/>
          <p:nvPr>
            <p:ph idx="1" type="body"/>
          </p:nvPr>
        </p:nvSpPr>
        <p:spPr>
          <a:xfrm>
            <a:off x="838200" y="1825625"/>
            <a:ext cx="5181600" cy="39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22" name="Google Shape;222;p12"/>
          <p:cNvSpPr/>
          <p:nvPr/>
        </p:nvSpPr>
        <p:spPr>
          <a:xfrm>
            <a:off x="2887677" y="5972158"/>
            <a:ext cx="674128" cy="620798"/>
          </a:xfrm>
          <a:custGeom>
            <a:rect b="b" l="l" r="r" t="t"/>
            <a:pathLst>
              <a:path extrusionOk="0" h="6897756" w="1426725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3" name="Google Shape;223;p12"/>
          <p:cNvSpPr/>
          <p:nvPr/>
        </p:nvSpPr>
        <p:spPr>
          <a:xfrm>
            <a:off x="-8074" y="5972159"/>
            <a:ext cx="3371092" cy="660616"/>
          </a:xfrm>
          <a:custGeom>
            <a:rect b="b" l="l" r="r" t="t"/>
            <a:pathLst>
              <a:path extrusionOk="0" h="7340175" w="7134587">
                <a:moveTo>
                  <a:pt x="4802" y="198195"/>
                </a:moveTo>
                <a:lnTo>
                  <a:pt x="6143346" y="0"/>
                </a:lnTo>
                <a:lnTo>
                  <a:pt x="7134587" y="6897756"/>
                </a:lnTo>
                <a:lnTo>
                  <a:pt x="493" y="7340175"/>
                </a:lnTo>
                <a:cubicBezTo>
                  <a:pt x="-2266" y="5025580"/>
                  <a:pt x="7561" y="2512790"/>
                  <a:pt x="4802" y="198195"/>
                </a:cubicBezTo>
                <a:close/>
              </a:path>
            </a:pathLst>
          </a:custGeom>
          <a:solidFill>
            <a:srgbClr val="7511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4" name="Google Shape;224;p12"/>
          <p:cNvSpPr/>
          <p:nvPr/>
        </p:nvSpPr>
        <p:spPr>
          <a:xfrm rot="10800000">
            <a:off x="3187071" y="5956678"/>
            <a:ext cx="9038769" cy="620799"/>
          </a:xfrm>
          <a:custGeom>
            <a:rect b="b" l="l" r="r" t="t"/>
            <a:pathLst>
              <a:path extrusionOk="0" h="6897768" w="19129670">
                <a:moveTo>
                  <a:pt x="23" y="0"/>
                </a:moveTo>
                <a:lnTo>
                  <a:pt x="18138429" y="12"/>
                </a:lnTo>
                <a:lnTo>
                  <a:pt x="19129670" y="6897768"/>
                </a:lnTo>
                <a:lnTo>
                  <a:pt x="58804" y="6587497"/>
                </a:lnTo>
                <a:cubicBezTo>
                  <a:pt x="60183" y="4303588"/>
                  <a:pt x="-1356" y="2283909"/>
                  <a:pt x="23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5" name="Google Shape;225;p12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26" name="Google Shape;226;p12"/>
          <p:cNvSpPr txBox="1"/>
          <p:nvPr>
            <p:ph idx="10" type="dt"/>
          </p:nvPr>
        </p:nvSpPr>
        <p:spPr>
          <a:xfrm>
            <a:off x="3789598" y="6094049"/>
            <a:ext cx="108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227" name="Google Shape;22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0825" y="6113471"/>
            <a:ext cx="1474802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aramond"/>
              <a:buNone/>
              <a:defRPr b="0" i="0" sz="4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31" name="Google Shape;231;p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Slide 1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/>
          <p:nvPr/>
        </p:nvSpPr>
        <p:spPr>
          <a:xfrm>
            <a:off x="2887677" y="5972158"/>
            <a:ext cx="674128" cy="620798"/>
          </a:xfrm>
          <a:custGeom>
            <a:rect b="b" l="l" r="r" t="t"/>
            <a:pathLst>
              <a:path extrusionOk="0" h="6897756" w="1426725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9" name="Google Shape;29;p3"/>
          <p:cNvSpPr/>
          <p:nvPr/>
        </p:nvSpPr>
        <p:spPr>
          <a:xfrm>
            <a:off x="-8074" y="5972159"/>
            <a:ext cx="3371092" cy="660616"/>
          </a:xfrm>
          <a:custGeom>
            <a:rect b="b" l="l" r="r" t="t"/>
            <a:pathLst>
              <a:path extrusionOk="0" h="7340175" w="7134587">
                <a:moveTo>
                  <a:pt x="4802" y="198195"/>
                </a:moveTo>
                <a:lnTo>
                  <a:pt x="6143346" y="0"/>
                </a:lnTo>
                <a:lnTo>
                  <a:pt x="7134587" y="6897756"/>
                </a:lnTo>
                <a:lnTo>
                  <a:pt x="493" y="7340175"/>
                </a:lnTo>
                <a:cubicBezTo>
                  <a:pt x="-2266" y="5025580"/>
                  <a:pt x="7561" y="2512790"/>
                  <a:pt x="4802" y="198195"/>
                </a:cubicBezTo>
                <a:close/>
              </a:path>
            </a:pathLst>
          </a:custGeom>
          <a:solidFill>
            <a:srgbClr val="7511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0" name="Google Shape;30;p3"/>
          <p:cNvSpPr/>
          <p:nvPr/>
        </p:nvSpPr>
        <p:spPr>
          <a:xfrm rot="10800000">
            <a:off x="3187071" y="5956678"/>
            <a:ext cx="9038769" cy="620799"/>
          </a:xfrm>
          <a:custGeom>
            <a:rect b="b" l="l" r="r" t="t"/>
            <a:pathLst>
              <a:path extrusionOk="0" h="6897768" w="19129670">
                <a:moveTo>
                  <a:pt x="23" y="0"/>
                </a:moveTo>
                <a:lnTo>
                  <a:pt x="18138429" y="12"/>
                </a:lnTo>
                <a:lnTo>
                  <a:pt x="19129670" y="6897768"/>
                </a:lnTo>
                <a:lnTo>
                  <a:pt x="58804" y="6587497"/>
                </a:lnTo>
                <a:cubicBezTo>
                  <a:pt x="60183" y="4303588"/>
                  <a:pt x="-1356" y="2283909"/>
                  <a:pt x="23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1" name="Google Shape;31;p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33" name="Google Shape;33;p3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34" name="Google Shape;34;p3"/>
          <p:cNvSpPr txBox="1"/>
          <p:nvPr>
            <p:ph idx="10" type="dt"/>
          </p:nvPr>
        </p:nvSpPr>
        <p:spPr>
          <a:xfrm>
            <a:off x="3789598" y="6094049"/>
            <a:ext cx="108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35" name="Google Shape;3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0825" y="6113471"/>
            <a:ext cx="1474802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2B">
  <p:cSld name="Divider Slide 2B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3252" y="0"/>
            <a:ext cx="12205252" cy="689775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4"/>
          <p:cNvSpPr/>
          <p:nvPr/>
        </p:nvSpPr>
        <p:spPr>
          <a:xfrm>
            <a:off x="5770821" y="0"/>
            <a:ext cx="6421179" cy="6909258"/>
          </a:xfrm>
          <a:custGeom>
            <a:rect b="b" l="l" r="r" t="t"/>
            <a:pathLst>
              <a:path extrusionOk="0" h="6909258" w="6421179">
                <a:moveTo>
                  <a:pt x="0" y="0"/>
                </a:moveTo>
                <a:lnTo>
                  <a:pt x="6421179" y="0"/>
                </a:lnTo>
                <a:lnTo>
                  <a:pt x="6421179" y="6897756"/>
                </a:lnTo>
                <a:lnTo>
                  <a:pt x="994913" y="6909258"/>
                </a:lnTo>
                <a:lnTo>
                  <a:pt x="0" y="0"/>
                </a:lnTo>
                <a:close/>
              </a:path>
            </a:pathLst>
          </a:custGeom>
          <a:solidFill>
            <a:srgbClr val="75114A">
              <a:alpha val="7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9" name="Google Shape;39;p4"/>
          <p:cNvSpPr txBox="1"/>
          <p:nvPr/>
        </p:nvSpPr>
        <p:spPr>
          <a:xfrm>
            <a:off x="7626037" y="-1239550"/>
            <a:ext cx="410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IE" sz="25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4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  <a:defRPr b="0" i="0" sz="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10" type="dt"/>
          </p:nvPr>
        </p:nvSpPr>
        <p:spPr>
          <a:xfrm>
            <a:off x="27064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43" name="Google Shape;43;p4"/>
          <p:cNvSpPr txBox="1"/>
          <p:nvPr>
            <p:ph idx="11" type="ftr"/>
          </p:nvPr>
        </p:nvSpPr>
        <p:spPr>
          <a:xfrm>
            <a:off x="7826829" y="636157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44" name="Google Shape;4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425" y="521244"/>
            <a:ext cx="4114801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1B">
  <p:cSld name="Divider Slide 1B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5"/>
          <p:cNvPicPr preferRelativeResize="0"/>
          <p:nvPr/>
        </p:nvPicPr>
        <p:blipFill rotWithShape="1">
          <a:blip r:embed="rId2">
            <a:alphaModFix/>
          </a:blip>
          <a:srcRect b="15063" l="975" r="1080" t="1912"/>
          <a:stretch/>
        </p:blipFill>
        <p:spPr>
          <a:xfrm>
            <a:off x="-13253" y="0"/>
            <a:ext cx="12205255" cy="6897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5"/>
          <p:cNvPicPr preferRelativeResize="0"/>
          <p:nvPr/>
        </p:nvPicPr>
        <p:blipFill rotWithShape="1">
          <a:blip r:embed="rId3">
            <a:alphaModFix amt="38000"/>
          </a:blip>
          <a:srcRect b="2445" l="23094" r="-5157" t="38467"/>
          <a:stretch/>
        </p:blipFill>
        <p:spPr>
          <a:xfrm>
            <a:off x="-13254" y="1"/>
            <a:ext cx="8084129" cy="689775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5"/>
          <p:cNvSpPr/>
          <p:nvPr/>
        </p:nvSpPr>
        <p:spPr>
          <a:xfrm>
            <a:off x="5770821" y="0"/>
            <a:ext cx="6421179" cy="6909258"/>
          </a:xfrm>
          <a:custGeom>
            <a:rect b="b" l="l" r="r" t="t"/>
            <a:pathLst>
              <a:path extrusionOk="0" h="6909258" w="6421179">
                <a:moveTo>
                  <a:pt x="0" y="0"/>
                </a:moveTo>
                <a:lnTo>
                  <a:pt x="6421179" y="0"/>
                </a:lnTo>
                <a:lnTo>
                  <a:pt x="6421179" y="6897756"/>
                </a:lnTo>
                <a:lnTo>
                  <a:pt x="994913" y="6909258"/>
                </a:lnTo>
                <a:lnTo>
                  <a:pt x="0" y="0"/>
                </a:lnTo>
                <a:close/>
              </a:path>
            </a:pathLst>
          </a:custGeom>
          <a:solidFill>
            <a:srgbClr val="39818D">
              <a:alpha val="7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9" name="Google Shape;49;p5"/>
          <p:cNvSpPr txBox="1"/>
          <p:nvPr/>
        </p:nvSpPr>
        <p:spPr>
          <a:xfrm>
            <a:off x="7626037" y="-1239550"/>
            <a:ext cx="410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IE" sz="25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5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  <a:defRPr b="0" i="0" sz="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11" type="ftr"/>
          </p:nvPr>
        </p:nvSpPr>
        <p:spPr>
          <a:xfrm>
            <a:off x="7826829" y="636157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10" type="dt"/>
          </p:nvPr>
        </p:nvSpPr>
        <p:spPr>
          <a:xfrm>
            <a:off x="27064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54" name="Google Shape;5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425" y="521244"/>
            <a:ext cx="4114801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3B">
  <p:cSld name="Divider Slide 3B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6"/>
          <p:cNvPicPr preferRelativeResize="0"/>
          <p:nvPr/>
        </p:nvPicPr>
        <p:blipFill rotWithShape="1">
          <a:blip r:embed="rId2">
            <a:alphaModFix/>
          </a:blip>
          <a:srcRect b="12397" l="7074" r="0" t="9193"/>
          <a:stretch/>
        </p:blipFill>
        <p:spPr>
          <a:xfrm>
            <a:off x="-1" y="0"/>
            <a:ext cx="1219158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6"/>
          <p:cNvSpPr/>
          <p:nvPr/>
        </p:nvSpPr>
        <p:spPr>
          <a:xfrm>
            <a:off x="5770821" y="-25629"/>
            <a:ext cx="6421179" cy="6909258"/>
          </a:xfrm>
          <a:custGeom>
            <a:rect b="b" l="l" r="r" t="t"/>
            <a:pathLst>
              <a:path extrusionOk="0" h="6909258" w="6421179">
                <a:moveTo>
                  <a:pt x="0" y="0"/>
                </a:moveTo>
                <a:lnTo>
                  <a:pt x="6421179" y="0"/>
                </a:lnTo>
                <a:lnTo>
                  <a:pt x="6421179" y="6897756"/>
                </a:lnTo>
                <a:lnTo>
                  <a:pt x="994913" y="6909258"/>
                </a:lnTo>
                <a:lnTo>
                  <a:pt x="0" y="0"/>
                </a:lnTo>
                <a:close/>
              </a:path>
            </a:pathLst>
          </a:custGeom>
          <a:solidFill>
            <a:srgbClr val="82A434">
              <a:alpha val="7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58" name="Google Shape;58;p6"/>
          <p:cNvSpPr txBox="1"/>
          <p:nvPr/>
        </p:nvSpPr>
        <p:spPr>
          <a:xfrm>
            <a:off x="7626037" y="-1239550"/>
            <a:ext cx="410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IE" sz="25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6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  <a:defRPr b="0" i="0" sz="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6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61" name="Google Shape;61;p6"/>
          <p:cNvSpPr txBox="1"/>
          <p:nvPr>
            <p:ph idx="10" type="dt"/>
          </p:nvPr>
        </p:nvSpPr>
        <p:spPr>
          <a:xfrm>
            <a:off x="27064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62" name="Google Shape;62;p6"/>
          <p:cNvSpPr txBox="1"/>
          <p:nvPr>
            <p:ph idx="11" type="ftr"/>
          </p:nvPr>
        </p:nvSpPr>
        <p:spPr>
          <a:xfrm>
            <a:off x="7826829" y="636157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63" name="Google Shape;6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425" y="521244"/>
            <a:ext cx="4114801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4B5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7"/>
          <p:cNvSpPr/>
          <p:nvPr/>
        </p:nvSpPr>
        <p:spPr>
          <a:xfrm>
            <a:off x="6291470" y="4182533"/>
            <a:ext cx="5155500" cy="2218200"/>
          </a:xfrm>
          <a:prstGeom prst="rect">
            <a:avLst/>
          </a:prstGeom>
          <a:solidFill>
            <a:srgbClr val="B94F8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7"/>
          <p:cNvSpPr txBox="1"/>
          <p:nvPr/>
        </p:nvSpPr>
        <p:spPr>
          <a:xfrm>
            <a:off x="6616390" y="4399704"/>
            <a:ext cx="47541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are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one of Ireland’s top universities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 graduate employability, </a:t>
            </a: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with over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                      of our graduates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                      working or in further</a:t>
            </a:r>
            <a:b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study within six</a:t>
            </a:r>
            <a:b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months of graduating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7"/>
          <p:cNvSpPr/>
          <p:nvPr/>
        </p:nvSpPr>
        <p:spPr>
          <a:xfrm>
            <a:off x="704180" y="1778000"/>
            <a:ext cx="3850800" cy="2709300"/>
          </a:xfrm>
          <a:prstGeom prst="rect">
            <a:avLst/>
          </a:prstGeom>
          <a:solidFill>
            <a:srgbClr val="72E0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7"/>
          <p:cNvSpPr/>
          <p:nvPr/>
        </p:nvSpPr>
        <p:spPr>
          <a:xfrm>
            <a:off x="704181" y="4707467"/>
            <a:ext cx="5327700" cy="1693200"/>
          </a:xfrm>
          <a:prstGeom prst="rect">
            <a:avLst/>
          </a:prstGeom>
          <a:solidFill>
            <a:srgbClr val="96BB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7"/>
          <p:cNvSpPr/>
          <p:nvPr/>
        </p:nvSpPr>
        <p:spPr>
          <a:xfrm>
            <a:off x="7704667" y="592667"/>
            <a:ext cx="3742200" cy="3386700"/>
          </a:xfrm>
          <a:prstGeom prst="rect">
            <a:avLst/>
          </a:prstGeom>
          <a:solidFill>
            <a:srgbClr val="CFC4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7"/>
          <p:cNvSpPr/>
          <p:nvPr/>
        </p:nvSpPr>
        <p:spPr>
          <a:xfrm>
            <a:off x="4792133" y="304800"/>
            <a:ext cx="2624700" cy="36744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7"/>
          <p:cNvSpPr txBox="1"/>
          <p:nvPr/>
        </p:nvSpPr>
        <p:spPr>
          <a:xfrm>
            <a:off x="953377" y="3340191"/>
            <a:ext cx="3598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universities worldwide </a:t>
            </a: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according to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QS World </a:t>
            </a:r>
            <a:b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University Rankings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/>
          <p:nvPr/>
        </p:nvSpPr>
        <p:spPr>
          <a:xfrm>
            <a:off x="966346" y="1898945"/>
            <a:ext cx="15378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rank</a:t>
            </a:r>
            <a:b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among the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7"/>
          <p:cNvSpPr txBox="1"/>
          <p:nvPr/>
        </p:nvSpPr>
        <p:spPr>
          <a:xfrm>
            <a:off x="1305942" y="2375309"/>
            <a:ext cx="13236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en-IE" sz="5500" u="none" cap="none" strike="noStrike">
                <a:solidFill>
                  <a:srgbClr val="243C57"/>
                </a:solidFill>
                <a:latin typeface="Calibri"/>
                <a:ea typeface="Calibri"/>
                <a:cs typeface="Calibri"/>
                <a:sym typeface="Calibri"/>
              </a:rPr>
              <a:t>top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7"/>
          <p:cNvSpPr txBox="1"/>
          <p:nvPr/>
        </p:nvSpPr>
        <p:spPr>
          <a:xfrm>
            <a:off x="2225455" y="1610974"/>
            <a:ext cx="1323600" cy="20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00"/>
              <a:buFont typeface="Arial"/>
              <a:buNone/>
            </a:pPr>
            <a:r>
              <a:rPr b="1" i="0" lang="en-IE" sz="12900" u="none" cap="none" strike="noStrike">
                <a:solidFill>
                  <a:srgbClr val="243C57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7"/>
          <p:cNvSpPr txBox="1"/>
          <p:nvPr/>
        </p:nvSpPr>
        <p:spPr>
          <a:xfrm>
            <a:off x="2879267" y="1945667"/>
            <a:ext cx="13236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en-IE" sz="5500" u="none" cap="none" strike="noStrike">
                <a:solidFill>
                  <a:srgbClr val="243C57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7"/>
          <p:cNvSpPr txBox="1"/>
          <p:nvPr/>
        </p:nvSpPr>
        <p:spPr>
          <a:xfrm>
            <a:off x="2297145" y="4863547"/>
            <a:ext cx="37347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our researchers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were named among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World’s Most Highly Cited Researchers 2016 </a:t>
            </a: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by Clarivate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7"/>
          <p:cNvSpPr txBox="1"/>
          <p:nvPr/>
        </p:nvSpPr>
        <p:spPr>
          <a:xfrm>
            <a:off x="750733" y="4052067"/>
            <a:ext cx="1500000" cy="30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0"/>
              <a:buFont typeface="Arial"/>
              <a:buNone/>
            </a:pPr>
            <a:r>
              <a:rPr b="1" i="0" lang="en-IE" sz="19500" u="none" cap="none" strike="noStrike">
                <a:solidFill>
                  <a:srgbClr val="414B57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7"/>
          <p:cNvSpPr txBox="1"/>
          <p:nvPr/>
        </p:nvSpPr>
        <p:spPr>
          <a:xfrm>
            <a:off x="4894816" y="475937"/>
            <a:ext cx="1961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Since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2005</a:t>
            </a: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have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7"/>
          <p:cNvSpPr txBox="1"/>
          <p:nvPr/>
        </p:nvSpPr>
        <p:spPr>
          <a:xfrm>
            <a:off x="4853565" y="693834"/>
            <a:ext cx="17964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r>
              <a:rPr b="1" i="0" lang="en-IE" sz="9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7"/>
          <p:cNvSpPr txBox="1"/>
          <p:nvPr/>
        </p:nvSpPr>
        <p:spPr>
          <a:xfrm>
            <a:off x="4877882" y="2450571"/>
            <a:ext cx="2592600" cy="14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IE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which has transformed the campus and given students and staff access to the very best facilities and research</a:t>
            </a:r>
            <a:endParaRPr b="1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7"/>
          <p:cNvSpPr txBox="1"/>
          <p:nvPr/>
        </p:nvSpPr>
        <p:spPr>
          <a:xfrm>
            <a:off x="4889050" y="1999160"/>
            <a:ext cx="22881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IE" sz="3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buildings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7"/>
          <p:cNvSpPr txBox="1"/>
          <p:nvPr/>
        </p:nvSpPr>
        <p:spPr>
          <a:xfrm>
            <a:off x="6117435" y="1530459"/>
            <a:ext cx="22881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IE" sz="3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7"/>
          <p:cNvSpPr txBox="1"/>
          <p:nvPr/>
        </p:nvSpPr>
        <p:spPr>
          <a:xfrm>
            <a:off x="7820001" y="696244"/>
            <a:ext cx="33330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2015/2016, the University had an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annual income </a:t>
            </a: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7"/>
          <p:cNvSpPr txBox="1"/>
          <p:nvPr/>
        </p:nvSpPr>
        <p:spPr>
          <a:xfrm>
            <a:off x="8051879" y="974190"/>
            <a:ext cx="33819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Arial"/>
              <a:buNone/>
            </a:pPr>
            <a:r>
              <a:rPr b="1" i="0" lang="en-IE" sz="85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€218.5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7"/>
          <p:cNvSpPr txBox="1"/>
          <p:nvPr/>
        </p:nvSpPr>
        <p:spPr>
          <a:xfrm>
            <a:off x="9992465" y="2070383"/>
            <a:ext cx="138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IE" sz="3300" u="none" cap="none" strike="noStrike">
                <a:solidFill>
                  <a:srgbClr val="753055"/>
                </a:solidFill>
                <a:latin typeface="Calibri"/>
                <a:ea typeface="Calibri"/>
                <a:cs typeface="Calibri"/>
                <a:sym typeface="Calibri"/>
              </a:rPr>
              <a:t>million</a:t>
            </a:r>
            <a:endParaRPr b="1" i="0" sz="3300" u="none" cap="none" strike="noStrike">
              <a:solidFill>
                <a:srgbClr val="7530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7"/>
          <p:cNvSpPr txBox="1"/>
          <p:nvPr/>
        </p:nvSpPr>
        <p:spPr>
          <a:xfrm>
            <a:off x="7781904" y="3371312"/>
            <a:ext cx="36594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IE" sz="3300" u="none" cap="none" strike="noStrike">
                <a:solidFill>
                  <a:srgbClr val="753055"/>
                </a:solidFill>
                <a:latin typeface="Calibri"/>
                <a:ea typeface="Calibri"/>
                <a:cs typeface="Calibri"/>
                <a:sym typeface="Calibri"/>
              </a:rPr>
              <a:t>alumni worldwide</a:t>
            </a:r>
            <a:endParaRPr b="1" i="0" sz="3300" u="none" cap="none" strike="noStrike">
              <a:solidFill>
                <a:srgbClr val="7530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7"/>
          <p:cNvSpPr txBox="1"/>
          <p:nvPr/>
        </p:nvSpPr>
        <p:spPr>
          <a:xfrm>
            <a:off x="7768934" y="2849970"/>
            <a:ext cx="9534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IE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over</a:t>
            </a:r>
            <a:endParaRPr b="1" i="0" sz="3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7"/>
          <p:cNvSpPr txBox="1"/>
          <p:nvPr/>
        </p:nvSpPr>
        <p:spPr>
          <a:xfrm>
            <a:off x="8589525" y="2331232"/>
            <a:ext cx="3381900" cy="12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1" i="0" lang="en-IE" sz="73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90,000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" name="Google Shape;90;p7"/>
          <p:cNvCxnSpPr/>
          <p:nvPr/>
        </p:nvCxnSpPr>
        <p:spPr>
          <a:xfrm>
            <a:off x="7951104" y="2546687"/>
            <a:ext cx="3216300" cy="0"/>
          </a:xfrm>
          <a:prstGeom prst="straightConnector1">
            <a:avLst/>
          </a:prstGeom>
          <a:noFill/>
          <a:ln cap="flat" cmpd="sng" w="28575">
            <a:solidFill>
              <a:srgbClr val="EAF1D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1" name="Google Shape;91;p7"/>
          <p:cNvSpPr txBox="1"/>
          <p:nvPr/>
        </p:nvSpPr>
        <p:spPr>
          <a:xfrm>
            <a:off x="6639342" y="4595845"/>
            <a:ext cx="19761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i="0" lang="en-IE" sz="12000" u="none" cap="none" strike="noStrike">
                <a:solidFill>
                  <a:srgbClr val="6B0E33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7"/>
          <p:cNvSpPr txBox="1"/>
          <p:nvPr/>
        </p:nvSpPr>
        <p:spPr>
          <a:xfrm>
            <a:off x="8119101" y="4790338"/>
            <a:ext cx="835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1" i="0" lang="en-IE" sz="7000" u="none" cap="none" strike="noStrike">
                <a:solidFill>
                  <a:srgbClr val="6B0E33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7"/>
          <p:cNvSpPr txBox="1"/>
          <p:nvPr/>
        </p:nvSpPr>
        <p:spPr>
          <a:xfrm>
            <a:off x="511197" y="228758"/>
            <a:ext cx="2694000" cy="14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IE" sz="6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 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IE" sz="6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glance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lank">
  <p:cSld name="2_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D0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8"/>
          <p:cNvPicPr preferRelativeResize="0"/>
          <p:nvPr/>
        </p:nvPicPr>
        <p:blipFill rotWithShape="1">
          <a:blip r:embed="rId2">
            <a:alphaModFix/>
          </a:blip>
          <a:srcRect b="-7882" l="0" r="1941" t="-1"/>
          <a:stretch/>
        </p:blipFill>
        <p:spPr>
          <a:xfrm>
            <a:off x="3747382" y="755373"/>
            <a:ext cx="8471124" cy="6102628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8"/>
          <p:cNvSpPr txBox="1"/>
          <p:nvPr/>
        </p:nvSpPr>
        <p:spPr>
          <a:xfrm>
            <a:off x="460397" y="381158"/>
            <a:ext cx="2694000" cy="13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IE" sz="5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IE" sz="5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Ranking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8"/>
          <p:cNvSpPr txBox="1"/>
          <p:nvPr/>
        </p:nvSpPr>
        <p:spPr>
          <a:xfrm>
            <a:off x="460397" y="1661930"/>
            <a:ext cx="4590300" cy="18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Since 2012, NUI Galway has been </a:t>
            </a:r>
            <a:b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the only university in Ireland to rise </a:t>
            </a:r>
            <a:b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consistently in the most competitive </a:t>
            </a:r>
            <a:b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World University Rankings. Both the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Times Higher Education </a:t>
            </a: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and </a:t>
            </a:r>
            <a:b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1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QS World University Rankings  </a:t>
            </a: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have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placed the University in a higher </a:t>
            </a:r>
            <a:b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position year-on-year.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8"/>
          <p:cNvSpPr/>
          <p:nvPr/>
        </p:nvSpPr>
        <p:spPr>
          <a:xfrm>
            <a:off x="4399720" y="530087"/>
            <a:ext cx="3114300" cy="3114300"/>
          </a:xfrm>
          <a:prstGeom prst="ellipse">
            <a:avLst/>
          </a:prstGeom>
          <a:solidFill>
            <a:srgbClr val="75114A">
              <a:alpha val="80392"/>
            </a:srgbClr>
          </a:solidFill>
          <a:ln cap="flat" cmpd="sng" w="222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8"/>
          <p:cNvSpPr/>
          <p:nvPr/>
        </p:nvSpPr>
        <p:spPr>
          <a:xfrm>
            <a:off x="8355706" y="1603513"/>
            <a:ext cx="3021000" cy="3021000"/>
          </a:xfrm>
          <a:prstGeom prst="ellipse">
            <a:avLst/>
          </a:prstGeom>
          <a:solidFill>
            <a:srgbClr val="B0DD46">
              <a:alpha val="80392"/>
            </a:srgbClr>
          </a:solidFill>
          <a:ln cap="flat" cmpd="sng" w="222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8"/>
          <p:cNvSpPr/>
          <p:nvPr/>
        </p:nvSpPr>
        <p:spPr>
          <a:xfrm>
            <a:off x="1351945" y="3563405"/>
            <a:ext cx="2822700" cy="2822700"/>
          </a:xfrm>
          <a:prstGeom prst="ellipse">
            <a:avLst/>
          </a:prstGeom>
          <a:solidFill>
            <a:srgbClr val="39818D">
              <a:alpha val="80392"/>
            </a:srgbClr>
          </a:solidFill>
          <a:ln cap="flat" cmpd="sng" w="222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8"/>
          <p:cNvSpPr txBox="1"/>
          <p:nvPr/>
        </p:nvSpPr>
        <p:spPr>
          <a:xfrm>
            <a:off x="5022454" y="2113721"/>
            <a:ext cx="3598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</a:t>
            </a: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universities </a:t>
            </a:r>
            <a:b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worldwide </a:t>
            </a: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according </a:t>
            </a:r>
            <a:b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b="1" i="1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QS World </a:t>
            </a:r>
            <a:br>
              <a:rPr b="1" i="1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1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University Rankings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8"/>
          <p:cNvSpPr txBox="1"/>
          <p:nvPr/>
        </p:nvSpPr>
        <p:spPr>
          <a:xfrm>
            <a:off x="5037685" y="1067819"/>
            <a:ext cx="15378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IE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rank</a:t>
            </a:r>
            <a:br>
              <a:rPr b="0" i="0" lang="en-IE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amongst the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8"/>
          <p:cNvSpPr txBox="1"/>
          <p:nvPr/>
        </p:nvSpPr>
        <p:spPr>
          <a:xfrm>
            <a:off x="5737303" y="442057"/>
            <a:ext cx="1323600" cy="20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00"/>
              <a:buFont typeface="Arial"/>
              <a:buNone/>
            </a:pPr>
            <a:r>
              <a:rPr b="0" i="0" lang="en-IE" sz="12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8"/>
          <p:cNvSpPr txBox="1"/>
          <p:nvPr/>
        </p:nvSpPr>
        <p:spPr>
          <a:xfrm>
            <a:off x="6388699" y="1054674"/>
            <a:ext cx="13236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rPr b="0" i="0" lang="en-IE" sz="5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8"/>
          <p:cNvSpPr txBox="1"/>
          <p:nvPr/>
        </p:nvSpPr>
        <p:spPr>
          <a:xfrm>
            <a:off x="8772199" y="1668840"/>
            <a:ext cx="2951700" cy="15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0"/>
              <a:buFont typeface="Arial"/>
              <a:buNone/>
            </a:pPr>
            <a:r>
              <a:rPr b="0" i="0" lang="en-IE" sz="9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250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8"/>
          <p:cNvSpPr txBox="1"/>
          <p:nvPr/>
        </p:nvSpPr>
        <p:spPr>
          <a:xfrm>
            <a:off x="8798703" y="2890391"/>
            <a:ext cx="35985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ranked in the top 250 </a:t>
            </a:r>
            <a:b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 Universities in the </a:t>
            </a:r>
            <a:b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Times Higher Education </a:t>
            </a:r>
            <a:b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(THE) World University </a:t>
            </a:r>
            <a:b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Rankings 2016/2017</a:t>
            </a:r>
            <a:endParaRPr b="1" i="1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8"/>
          <p:cNvSpPr txBox="1"/>
          <p:nvPr/>
        </p:nvSpPr>
        <p:spPr>
          <a:xfrm>
            <a:off x="2616768" y="3381665"/>
            <a:ext cx="1323600" cy="20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00"/>
              <a:buFont typeface="Arial"/>
              <a:buNone/>
            </a:pPr>
            <a:r>
              <a:rPr b="0" i="0" lang="en-IE" sz="12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8"/>
          <p:cNvSpPr txBox="1"/>
          <p:nvPr/>
        </p:nvSpPr>
        <p:spPr>
          <a:xfrm>
            <a:off x="1982169" y="4979390"/>
            <a:ext cx="3598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University rose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 places in the</a:t>
            </a:r>
            <a:b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1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QS World University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Ranking </a:t>
            </a: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2017</a:t>
            </a:r>
            <a:endParaRPr b="1" i="1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3012" y="3965961"/>
            <a:ext cx="805029" cy="958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71250" y="1722782"/>
            <a:ext cx="1170594" cy="845264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lank">
  <p:cSld name="3_Blank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9"/>
          <p:cNvPicPr preferRelativeResize="0"/>
          <p:nvPr/>
        </p:nvPicPr>
        <p:blipFill rotWithShape="1">
          <a:blip r:embed="rId2">
            <a:alphaModFix/>
          </a:blip>
          <a:srcRect b="0" l="12621" r="12620" t="3692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9"/>
          <p:cNvSpPr/>
          <p:nvPr/>
        </p:nvSpPr>
        <p:spPr>
          <a:xfrm>
            <a:off x="7466498" y="4874507"/>
            <a:ext cx="4178648" cy="1089611"/>
          </a:xfrm>
          <a:custGeom>
            <a:rect b="b" l="l" r="r" t="t"/>
            <a:pathLst>
              <a:path extrusionOk="0" h="1168484" w="4398577">
                <a:moveTo>
                  <a:pt x="0" y="0"/>
                </a:moveTo>
                <a:lnTo>
                  <a:pt x="4186543" y="13252"/>
                </a:lnTo>
                <a:lnTo>
                  <a:pt x="4398577" y="1168484"/>
                </a:lnTo>
                <a:lnTo>
                  <a:pt x="0" y="1168484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88235"/>
            </a:schemeClr>
          </a:solidFill>
          <a:ln>
            <a:noFill/>
          </a:ln>
          <a:effectLst>
            <a:outerShdw blurRad="50800" rotWithShape="0" algn="ctr" dir="5400000" dist="508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9"/>
          <p:cNvSpPr/>
          <p:nvPr/>
        </p:nvSpPr>
        <p:spPr>
          <a:xfrm>
            <a:off x="848139" y="2332383"/>
            <a:ext cx="4492500" cy="3008100"/>
          </a:xfrm>
          <a:prstGeom prst="rect">
            <a:avLst/>
          </a:prstGeom>
          <a:solidFill>
            <a:srgbClr val="575D66">
              <a:alpha val="8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9"/>
          <p:cNvSpPr/>
          <p:nvPr/>
        </p:nvSpPr>
        <p:spPr>
          <a:xfrm>
            <a:off x="7255565" y="2332383"/>
            <a:ext cx="4936500" cy="1788900"/>
          </a:xfrm>
          <a:prstGeom prst="rect">
            <a:avLst/>
          </a:prstGeom>
          <a:solidFill>
            <a:srgbClr val="575D66">
              <a:alpha val="8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9"/>
          <p:cNvSpPr/>
          <p:nvPr/>
        </p:nvSpPr>
        <p:spPr>
          <a:xfrm>
            <a:off x="6506817" y="2332382"/>
            <a:ext cx="622800" cy="1615800"/>
          </a:xfrm>
          <a:prstGeom prst="rect">
            <a:avLst/>
          </a:prstGeom>
          <a:solidFill>
            <a:srgbClr val="FFBC1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9"/>
          <p:cNvSpPr/>
          <p:nvPr/>
        </p:nvSpPr>
        <p:spPr>
          <a:xfrm>
            <a:off x="-6626" y="2332380"/>
            <a:ext cx="729000" cy="1479900"/>
          </a:xfrm>
          <a:prstGeom prst="rect">
            <a:avLst/>
          </a:prstGeom>
          <a:solidFill>
            <a:srgbClr val="FFBC1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9"/>
          <p:cNvSpPr txBox="1"/>
          <p:nvPr/>
        </p:nvSpPr>
        <p:spPr>
          <a:xfrm rot="-5400000">
            <a:off x="-359288" y="2879313"/>
            <a:ext cx="17475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IE" sz="2600" u="none" cap="none" strike="noStrike">
                <a:solidFill>
                  <a:srgbClr val="575D66"/>
                </a:solidFill>
                <a:latin typeface="Calibri"/>
                <a:ea typeface="Calibri"/>
                <a:cs typeface="Calibri"/>
                <a:sym typeface="Calibri"/>
              </a:rPr>
              <a:t>VISION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9"/>
          <p:cNvSpPr txBox="1"/>
          <p:nvPr/>
        </p:nvSpPr>
        <p:spPr>
          <a:xfrm rot="-5400000">
            <a:off x="6034074" y="2950412"/>
            <a:ext cx="16053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IE" sz="2600" u="none" cap="none" strike="noStrike">
                <a:solidFill>
                  <a:srgbClr val="575D66"/>
                </a:solidFill>
                <a:latin typeface="Calibri"/>
                <a:ea typeface="Calibri"/>
                <a:cs typeface="Calibri"/>
                <a:sym typeface="Calibri"/>
              </a:rPr>
              <a:t>MISSION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6345" y="4459451"/>
            <a:ext cx="1246258" cy="1762348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22" name="Google Shape;122;p9"/>
          <p:cNvSpPr txBox="1"/>
          <p:nvPr/>
        </p:nvSpPr>
        <p:spPr>
          <a:xfrm>
            <a:off x="8711417" y="4964883"/>
            <a:ext cx="3598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NUI Galway’s current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strategy is available at:</a:t>
            </a:r>
            <a:br>
              <a:rPr b="0" i="0" lang="en-I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1600" u="none" cap="none" strike="noStrike">
                <a:solidFill>
                  <a:srgbClr val="1798F0"/>
                </a:solidFill>
                <a:latin typeface="Calibri"/>
                <a:ea typeface="Calibri"/>
                <a:cs typeface="Calibri"/>
                <a:sym typeface="Calibri"/>
              </a:rPr>
              <a:t>www.nuigalway.ie/vision2020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9"/>
          <p:cNvSpPr txBox="1"/>
          <p:nvPr/>
        </p:nvSpPr>
        <p:spPr>
          <a:xfrm>
            <a:off x="1011599" y="2539352"/>
            <a:ext cx="4366500" cy="25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NUI Galway will be a leading global university, renowned for our distinctive areas of research, recognised as an institution of choice for our teaching </a:t>
            </a:r>
            <a:b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 scholarship, celebrated for our outstanding engagement with wider society, and enriched by a dynamic network of partnerships.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9"/>
          <p:cNvSpPr txBox="1"/>
          <p:nvPr/>
        </p:nvSpPr>
        <p:spPr>
          <a:xfrm>
            <a:off x="7466498" y="2488948"/>
            <a:ext cx="45147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foster a vibrant community of students and staff, where distinguished learning, impactful research, and creative thinking are shared with the world.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Blank">
  <p:cSld name="5_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8D19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8D08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10"/>
          <p:cNvPicPr preferRelativeResize="0"/>
          <p:nvPr/>
        </p:nvPicPr>
        <p:blipFill rotWithShape="1">
          <a:blip r:embed="rId2">
            <a:alphaModFix/>
          </a:blip>
          <a:srcRect b="9178" l="0" r="0" t="3148"/>
          <a:stretch/>
        </p:blipFill>
        <p:spPr>
          <a:xfrm>
            <a:off x="2724841" y="-1"/>
            <a:ext cx="5828811" cy="6858001"/>
          </a:xfrm>
          <a:prstGeom prst="rect">
            <a:avLst/>
          </a:prstGeom>
          <a:noFill/>
          <a:ln>
            <a:noFill/>
          </a:ln>
          <a:effectLst>
            <a:outerShdw blurRad="165100" sx="103000" rotWithShape="0" algn="tl" dir="2700000" dist="38100" sy="103000">
              <a:srgbClr val="000000">
                <a:alpha val="34509"/>
              </a:srgbClr>
            </a:outerShdw>
          </a:effectLst>
        </p:spPr>
      </p:pic>
      <p:sp>
        <p:nvSpPr>
          <p:cNvPr id="128" name="Google Shape;128;p10"/>
          <p:cNvSpPr txBox="1"/>
          <p:nvPr/>
        </p:nvSpPr>
        <p:spPr>
          <a:xfrm>
            <a:off x="8338280" y="2624313"/>
            <a:ext cx="3598500" cy="22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Medical Academies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Teaching Centres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635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Irish-Language Centres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635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Research Centres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0"/>
          <p:cNvSpPr txBox="1"/>
          <p:nvPr/>
        </p:nvSpPr>
        <p:spPr>
          <a:xfrm>
            <a:off x="398405" y="381158"/>
            <a:ext cx="3939300" cy="13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IE" sz="5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NUI Galway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IE" sz="5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Campuses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0"/>
          <p:cNvSpPr txBox="1"/>
          <p:nvPr/>
        </p:nvSpPr>
        <p:spPr>
          <a:xfrm>
            <a:off x="4839292" y="4732515"/>
            <a:ext cx="1902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Limerick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0"/>
          <p:cNvSpPr/>
          <p:nvPr/>
        </p:nvSpPr>
        <p:spPr>
          <a:xfrm>
            <a:off x="4692197" y="5007677"/>
            <a:ext cx="185100" cy="185100"/>
          </a:xfrm>
          <a:prstGeom prst="ellipse">
            <a:avLst/>
          </a:prstGeom>
          <a:solidFill>
            <a:srgbClr val="2846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0"/>
          <p:cNvSpPr txBox="1"/>
          <p:nvPr/>
        </p:nvSpPr>
        <p:spPr>
          <a:xfrm>
            <a:off x="6801846" y="3688213"/>
            <a:ext cx="1545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Dublin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0"/>
          <p:cNvSpPr/>
          <p:nvPr/>
        </p:nvSpPr>
        <p:spPr>
          <a:xfrm>
            <a:off x="7524449" y="3737032"/>
            <a:ext cx="185100" cy="185100"/>
          </a:xfrm>
          <a:prstGeom prst="ellipse">
            <a:avLst/>
          </a:prstGeom>
          <a:solidFill>
            <a:srgbClr val="2846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0"/>
          <p:cNvSpPr txBox="1"/>
          <p:nvPr/>
        </p:nvSpPr>
        <p:spPr>
          <a:xfrm>
            <a:off x="7202902" y="1137911"/>
            <a:ext cx="1545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Belfast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0"/>
          <p:cNvSpPr/>
          <p:nvPr/>
        </p:nvSpPr>
        <p:spPr>
          <a:xfrm>
            <a:off x="7887594" y="1161947"/>
            <a:ext cx="185100" cy="185100"/>
          </a:xfrm>
          <a:prstGeom prst="ellipse">
            <a:avLst/>
          </a:prstGeom>
          <a:solidFill>
            <a:srgbClr val="2846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0"/>
          <p:cNvSpPr txBox="1"/>
          <p:nvPr/>
        </p:nvSpPr>
        <p:spPr>
          <a:xfrm>
            <a:off x="4542221" y="3893712"/>
            <a:ext cx="1902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GALWAY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10"/>
          <p:cNvPicPr preferRelativeResize="0"/>
          <p:nvPr/>
        </p:nvPicPr>
        <p:blipFill rotWithShape="1">
          <a:blip r:embed="rId3">
            <a:alphaModFix/>
          </a:blip>
          <a:srcRect b="0" l="0" r="69543" t="0"/>
          <a:stretch/>
        </p:blipFill>
        <p:spPr>
          <a:xfrm>
            <a:off x="4219636" y="3671015"/>
            <a:ext cx="314705" cy="3190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10"/>
          <p:cNvGrpSpPr/>
          <p:nvPr/>
        </p:nvGrpSpPr>
        <p:grpSpPr>
          <a:xfrm>
            <a:off x="4114027" y="4135044"/>
            <a:ext cx="275572" cy="275572"/>
            <a:chOff x="4335701" y="3850853"/>
            <a:chExt cx="319800" cy="319800"/>
          </a:xfrm>
        </p:grpSpPr>
        <p:sp>
          <p:nvSpPr>
            <p:cNvPr id="139" name="Google Shape;139;p10"/>
            <p:cNvSpPr/>
            <p:nvPr/>
          </p:nvSpPr>
          <p:spPr>
            <a:xfrm>
              <a:off x="4335701" y="3850853"/>
              <a:ext cx="319800" cy="31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0" name="Google Shape;140;p10"/>
            <p:cNvPicPr preferRelativeResize="0"/>
            <p:nvPr/>
          </p:nvPicPr>
          <p:blipFill rotWithShape="1">
            <a:blip r:embed="rId4">
              <a:alphaModFix/>
            </a:blip>
            <a:srcRect b="0" l="0" r="76243" t="0"/>
            <a:stretch/>
          </p:blipFill>
          <p:spPr>
            <a:xfrm flipH="1" rot="10800000">
              <a:off x="4384776" y="3881320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" name="Google Shape;141;p10"/>
          <p:cNvGrpSpPr/>
          <p:nvPr/>
        </p:nvGrpSpPr>
        <p:grpSpPr>
          <a:xfrm>
            <a:off x="4570240" y="3711806"/>
            <a:ext cx="249202" cy="249462"/>
            <a:chOff x="5235088" y="3530081"/>
            <a:chExt cx="289198" cy="289500"/>
          </a:xfrm>
        </p:grpSpPr>
        <p:sp>
          <p:nvSpPr>
            <p:cNvPr id="142" name="Google Shape;142;p10"/>
            <p:cNvSpPr/>
            <p:nvPr/>
          </p:nvSpPr>
          <p:spPr>
            <a:xfrm>
              <a:off x="5235986" y="3530081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3" name="Google Shape;143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5235088" y="3544831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" name="Google Shape;144;p10"/>
          <p:cNvGrpSpPr/>
          <p:nvPr/>
        </p:nvGrpSpPr>
        <p:grpSpPr>
          <a:xfrm>
            <a:off x="4416552" y="4854384"/>
            <a:ext cx="275730" cy="275730"/>
            <a:chOff x="5527990" y="3750678"/>
            <a:chExt cx="393900" cy="393900"/>
          </a:xfrm>
        </p:grpSpPr>
        <p:sp>
          <p:nvSpPr>
            <p:cNvPr id="145" name="Google Shape;145;p10"/>
            <p:cNvSpPr/>
            <p:nvPr/>
          </p:nvSpPr>
          <p:spPr>
            <a:xfrm>
              <a:off x="5527990" y="3750678"/>
              <a:ext cx="393900" cy="393900"/>
            </a:xfrm>
            <a:prstGeom prst="ellipse">
              <a:avLst/>
            </a:prstGeom>
            <a:solidFill>
              <a:srgbClr val="FF8B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6" name="Google Shape;146;p10"/>
            <p:cNvPicPr preferRelativeResize="0"/>
            <p:nvPr/>
          </p:nvPicPr>
          <p:blipFill rotWithShape="1">
            <a:blip r:embed="rId4">
              <a:alphaModFix/>
            </a:blip>
            <a:srcRect b="3127" l="27239" r="49004" t="-3686"/>
            <a:stretch/>
          </p:blipFill>
          <p:spPr>
            <a:xfrm flipH="1">
              <a:off x="5560423" y="3788182"/>
              <a:ext cx="310550" cy="31876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7" name="Google Shape;147;p10"/>
          <p:cNvGrpSpPr/>
          <p:nvPr/>
        </p:nvGrpSpPr>
        <p:grpSpPr>
          <a:xfrm>
            <a:off x="5131479" y="3692611"/>
            <a:ext cx="275572" cy="275572"/>
            <a:chOff x="5777361" y="3530081"/>
            <a:chExt cx="319800" cy="319800"/>
          </a:xfrm>
        </p:grpSpPr>
        <p:sp>
          <p:nvSpPr>
            <p:cNvPr id="148" name="Google Shape;148;p10"/>
            <p:cNvSpPr/>
            <p:nvPr/>
          </p:nvSpPr>
          <p:spPr>
            <a:xfrm>
              <a:off x="5777361" y="3530081"/>
              <a:ext cx="319800" cy="31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9" name="Google Shape;149;p10"/>
            <p:cNvPicPr preferRelativeResize="0"/>
            <p:nvPr/>
          </p:nvPicPr>
          <p:blipFill rotWithShape="1">
            <a:blip r:embed="rId4">
              <a:alphaModFix/>
            </a:blip>
            <a:srcRect b="0" l="0" r="76243" t="0"/>
            <a:stretch/>
          </p:blipFill>
          <p:spPr>
            <a:xfrm flipH="1" rot="10800000">
              <a:off x="5817162" y="3560548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0" name="Google Shape;150;p10"/>
          <p:cNvGrpSpPr/>
          <p:nvPr/>
        </p:nvGrpSpPr>
        <p:grpSpPr>
          <a:xfrm>
            <a:off x="3331182" y="3554961"/>
            <a:ext cx="275572" cy="275572"/>
            <a:chOff x="3845349" y="3308812"/>
            <a:chExt cx="319800" cy="319800"/>
          </a:xfrm>
        </p:grpSpPr>
        <p:sp>
          <p:nvSpPr>
            <p:cNvPr id="151" name="Google Shape;151;p10"/>
            <p:cNvSpPr/>
            <p:nvPr/>
          </p:nvSpPr>
          <p:spPr>
            <a:xfrm>
              <a:off x="3845349" y="3308812"/>
              <a:ext cx="319800" cy="31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2" name="Google Shape;152;p10"/>
            <p:cNvPicPr preferRelativeResize="0"/>
            <p:nvPr/>
          </p:nvPicPr>
          <p:blipFill rotWithShape="1">
            <a:blip r:embed="rId4">
              <a:alphaModFix/>
            </a:blip>
            <a:srcRect b="0" l="0" r="76243" t="0"/>
            <a:stretch/>
          </p:blipFill>
          <p:spPr>
            <a:xfrm flipH="1" rot="10800000">
              <a:off x="3885150" y="3339279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3" name="Google Shape;153;p10"/>
          <p:cNvGrpSpPr/>
          <p:nvPr/>
        </p:nvGrpSpPr>
        <p:grpSpPr>
          <a:xfrm>
            <a:off x="4819465" y="3114232"/>
            <a:ext cx="249202" cy="249462"/>
            <a:chOff x="5173661" y="3130180"/>
            <a:chExt cx="289198" cy="289500"/>
          </a:xfrm>
        </p:grpSpPr>
        <p:sp>
          <p:nvSpPr>
            <p:cNvPr id="154" name="Google Shape;154;p10"/>
            <p:cNvSpPr/>
            <p:nvPr/>
          </p:nvSpPr>
          <p:spPr>
            <a:xfrm>
              <a:off x="5174559" y="3130180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5" name="Google Shape;155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5173661" y="3144930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6" name="Google Shape;156;p10"/>
          <p:cNvGrpSpPr/>
          <p:nvPr/>
        </p:nvGrpSpPr>
        <p:grpSpPr>
          <a:xfrm>
            <a:off x="3955803" y="2638860"/>
            <a:ext cx="249202" cy="249462"/>
            <a:chOff x="4400356" y="3054140"/>
            <a:chExt cx="289198" cy="289500"/>
          </a:xfrm>
        </p:grpSpPr>
        <p:sp>
          <p:nvSpPr>
            <p:cNvPr id="157" name="Google Shape;157;p10"/>
            <p:cNvSpPr/>
            <p:nvPr/>
          </p:nvSpPr>
          <p:spPr>
            <a:xfrm>
              <a:off x="4401254" y="3054140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8" name="Google Shape;158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4400356" y="3068890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oogle Shape;159;p10"/>
          <p:cNvGrpSpPr/>
          <p:nvPr/>
        </p:nvGrpSpPr>
        <p:grpSpPr>
          <a:xfrm>
            <a:off x="4870202" y="1803558"/>
            <a:ext cx="249202" cy="249462"/>
            <a:chOff x="5135034" y="1860358"/>
            <a:chExt cx="289198" cy="289500"/>
          </a:xfrm>
        </p:grpSpPr>
        <p:sp>
          <p:nvSpPr>
            <p:cNvPr id="160" name="Google Shape;160;p10"/>
            <p:cNvSpPr/>
            <p:nvPr/>
          </p:nvSpPr>
          <p:spPr>
            <a:xfrm>
              <a:off x="5135932" y="1860358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1" name="Google Shape;161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5135034" y="1875108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2" name="Google Shape;162;p10"/>
          <p:cNvGrpSpPr/>
          <p:nvPr/>
        </p:nvGrpSpPr>
        <p:grpSpPr>
          <a:xfrm>
            <a:off x="5154474" y="1879732"/>
            <a:ext cx="275572" cy="275572"/>
            <a:chOff x="5445656" y="1844640"/>
            <a:chExt cx="319800" cy="319800"/>
          </a:xfrm>
        </p:grpSpPr>
        <p:sp>
          <p:nvSpPr>
            <p:cNvPr id="163" name="Google Shape;163;p10"/>
            <p:cNvSpPr/>
            <p:nvPr/>
          </p:nvSpPr>
          <p:spPr>
            <a:xfrm>
              <a:off x="5445656" y="1844640"/>
              <a:ext cx="319800" cy="319800"/>
            </a:xfrm>
            <a:prstGeom prst="ellipse">
              <a:avLst/>
            </a:prstGeom>
            <a:solidFill>
              <a:srgbClr val="FF8B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4" name="Google Shape;164;p10"/>
            <p:cNvPicPr preferRelativeResize="0"/>
            <p:nvPr/>
          </p:nvPicPr>
          <p:blipFill rotWithShape="1">
            <a:blip r:embed="rId4">
              <a:alphaModFix/>
            </a:blip>
            <a:srcRect b="3127" l="27239" r="49004" t="-3686"/>
            <a:stretch/>
          </p:blipFill>
          <p:spPr>
            <a:xfrm flipH="1">
              <a:off x="5470281" y="1875107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5" name="Google Shape;165;p10"/>
          <p:cNvGrpSpPr/>
          <p:nvPr/>
        </p:nvGrpSpPr>
        <p:grpSpPr>
          <a:xfrm>
            <a:off x="5642131" y="452941"/>
            <a:ext cx="249202" cy="249462"/>
            <a:chOff x="5938417" y="909357"/>
            <a:chExt cx="289198" cy="289500"/>
          </a:xfrm>
        </p:grpSpPr>
        <p:sp>
          <p:nvSpPr>
            <p:cNvPr id="166" name="Google Shape;166;p10"/>
            <p:cNvSpPr/>
            <p:nvPr/>
          </p:nvSpPr>
          <p:spPr>
            <a:xfrm>
              <a:off x="5939315" y="909357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7" name="Google Shape;167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5938417" y="924107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8" name="Google Shape;168;p10"/>
          <p:cNvGrpSpPr/>
          <p:nvPr/>
        </p:nvGrpSpPr>
        <p:grpSpPr>
          <a:xfrm>
            <a:off x="3646853" y="3622031"/>
            <a:ext cx="225802" cy="345250"/>
            <a:chOff x="4824527" y="2832223"/>
            <a:chExt cx="262042" cy="400662"/>
          </a:xfrm>
        </p:grpSpPr>
        <p:sp>
          <p:nvSpPr>
            <p:cNvPr id="169" name="Google Shape;169;p10"/>
            <p:cNvSpPr/>
            <p:nvPr/>
          </p:nvSpPr>
          <p:spPr>
            <a:xfrm>
              <a:off x="4835134" y="2954303"/>
              <a:ext cx="234000" cy="165000"/>
            </a:xfrm>
            <a:prstGeom prst="rect">
              <a:avLst/>
            </a:prstGeom>
            <a:solidFill>
              <a:srgbClr val="518E9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0" name="Google Shape;170;p10"/>
            <p:cNvGrpSpPr/>
            <p:nvPr/>
          </p:nvGrpSpPr>
          <p:grpSpPr>
            <a:xfrm>
              <a:off x="4824527" y="2832223"/>
              <a:ext cx="262042" cy="400662"/>
              <a:chOff x="4824527" y="2832223"/>
              <a:chExt cx="262042" cy="400662"/>
            </a:xfrm>
          </p:grpSpPr>
          <p:grpSp>
            <p:nvGrpSpPr>
              <p:cNvPr id="171" name="Google Shape;171;p10"/>
              <p:cNvGrpSpPr/>
              <p:nvPr/>
            </p:nvGrpSpPr>
            <p:grpSpPr>
              <a:xfrm>
                <a:off x="4832696" y="2832223"/>
                <a:ext cx="236400" cy="400662"/>
                <a:chOff x="4832696" y="2832223"/>
                <a:chExt cx="236400" cy="400662"/>
              </a:xfrm>
            </p:grpSpPr>
            <p:sp>
              <p:nvSpPr>
                <p:cNvPr id="172" name="Google Shape;172;p10"/>
                <p:cNvSpPr/>
                <p:nvPr/>
              </p:nvSpPr>
              <p:spPr>
                <a:xfrm>
                  <a:off x="4834464" y="2832223"/>
                  <a:ext cx="234600" cy="238200"/>
                </a:xfrm>
                <a:prstGeom prst="ellips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173;p10"/>
                <p:cNvSpPr/>
                <p:nvPr/>
              </p:nvSpPr>
              <p:spPr>
                <a:xfrm rot="-2665276">
                  <a:off x="4866888" y="3031782"/>
                  <a:ext cx="168017" cy="166106"/>
                </a:xfrm>
                <a:prstGeom prst="rtTriangl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74" name="Google Shape;174;p10"/>
              <p:cNvPicPr preferRelativeResize="0"/>
              <p:nvPr/>
            </p:nvPicPr>
            <p:blipFill rotWithShape="1">
              <a:blip r:embed="rId6">
                <a:alphaModFix/>
              </a:blip>
              <a:srcRect b="6252" l="80868" r="-5283" t="-6434"/>
              <a:stretch/>
            </p:blipFill>
            <p:spPr>
              <a:xfrm>
                <a:off x="4824527" y="2851191"/>
                <a:ext cx="262042" cy="260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75" name="Google Shape;175;p10"/>
          <p:cNvGrpSpPr/>
          <p:nvPr/>
        </p:nvGrpSpPr>
        <p:grpSpPr>
          <a:xfrm>
            <a:off x="3888220" y="3663577"/>
            <a:ext cx="225802" cy="345250"/>
            <a:chOff x="4824527" y="2832223"/>
            <a:chExt cx="262042" cy="400662"/>
          </a:xfrm>
        </p:grpSpPr>
        <p:sp>
          <p:nvSpPr>
            <p:cNvPr id="176" name="Google Shape;176;p10"/>
            <p:cNvSpPr/>
            <p:nvPr/>
          </p:nvSpPr>
          <p:spPr>
            <a:xfrm>
              <a:off x="4835134" y="2954303"/>
              <a:ext cx="234000" cy="165000"/>
            </a:xfrm>
            <a:prstGeom prst="rect">
              <a:avLst/>
            </a:prstGeom>
            <a:solidFill>
              <a:srgbClr val="518E9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7" name="Google Shape;177;p10"/>
            <p:cNvGrpSpPr/>
            <p:nvPr/>
          </p:nvGrpSpPr>
          <p:grpSpPr>
            <a:xfrm>
              <a:off x="4824527" y="2832223"/>
              <a:ext cx="262042" cy="400662"/>
              <a:chOff x="4824527" y="2832223"/>
              <a:chExt cx="262042" cy="400662"/>
            </a:xfrm>
          </p:grpSpPr>
          <p:grpSp>
            <p:nvGrpSpPr>
              <p:cNvPr id="178" name="Google Shape;178;p10"/>
              <p:cNvGrpSpPr/>
              <p:nvPr/>
            </p:nvGrpSpPr>
            <p:grpSpPr>
              <a:xfrm>
                <a:off x="4832696" y="2832223"/>
                <a:ext cx="236400" cy="400662"/>
                <a:chOff x="4832696" y="2832223"/>
                <a:chExt cx="236400" cy="400662"/>
              </a:xfrm>
            </p:grpSpPr>
            <p:sp>
              <p:nvSpPr>
                <p:cNvPr id="179" name="Google Shape;179;p10"/>
                <p:cNvSpPr/>
                <p:nvPr/>
              </p:nvSpPr>
              <p:spPr>
                <a:xfrm>
                  <a:off x="4834464" y="2832223"/>
                  <a:ext cx="234600" cy="238200"/>
                </a:xfrm>
                <a:prstGeom prst="ellips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" name="Google Shape;180;p10"/>
                <p:cNvSpPr/>
                <p:nvPr/>
              </p:nvSpPr>
              <p:spPr>
                <a:xfrm rot="-2665276">
                  <a:off x="4866888" y="3031782"/>
                  <a:ext cx="168017" cy="166106"/>
                </a:xfrm>
                <a:prstGeom prst="rtTriangl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81" name="Google Shape;181;p10"/>
              <p:cNvPicPr preferRelativeResize="0"/>
              <p:nvPr/>
            </p:nvPicPr>
            <p:blipFill rotWithShape="1">
              <a:blip r:embed="rId6">
                <a:alphaModFix/>
              </a:blip>
              <a:srcRect b="6252" l="80868" r="-5283" t="-6434"/>
              <a:stretch/>
            </p:blipFill>
            <p:spPr>
              <a:xfrm>
                <a:off x="4824527" y="2851191"/>
                <a:ext cx="262042" cy="260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82" name="Google Shape;182;p10"/>
          <p:cNvGrpSpPr/>
          <p:nvPr/>
        </p:nvGrpSpPr>
        <p:grpSpPr>
          <a:xfrm>
            <a:off x="5424410" y="168989"/>
            <a:ext cx="225802" cy="345250"/>
            <a:chOff x="4824527" y="2832223"/>
            <a:chExt cx="262042" cy="400662"/>
          </a:xfrm>
        </p:grpSpPr>
        <p:sp>
          <p:nvSpPr>
            <p:cNvPr id="183" name="Google Shape;183;p10"/>
            <p:cNvSpPr/>
            <p:nvPr/>
          </p:nvSpPr>
          <p:spPr>
            <a:xfrm>
              <a:off x="4835134" y="2954303"/>
              <a:ext cx="234000" cy="165000"/>
            </a:xfrm>
            <a:prstGeom prst="rect">
              <a:avLst/>
            </a:prstGeom>
            <a:solidFill>
              <a:srgbClr val="518E9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4" name="Google Shape;184;p10"/>
            <p:cNvGrpSpPr/>
            <p:nvPr/>
          </p:nvGrpSpPr>
          <p:grpSpPr>
            <a:xfrm>
              <a:off x="4824527" y="2832223"/>
              <a:ext cx="262042" cy="400662"/>
              <a:chOff x="4824527" y="2832223"/>
              <a:chExt cx="262042" cy="400662"/>
            </a:xfrm>
          </p:grpSpPr>
          <p:grpSp>
            <p:nvGrpSpPr>
              <p:cNvPr id="185" name="Google Shape;185;p10"/>
              <p:cNvGrpSpPr/>
              <p:nvPr/>
            </p:nvGrpSpPr>
            <p:grpSpPr>
              <a:xfrm>
                <a:off x="4832696" y="2832223"/>
                <a:ext cx="236400" cy="400662"/>
                <a:chOff x="4832696" y="2832223"/>
                <a:chExt cx="236400" cy="400662"/>
              </a:xfrm>
            </p:grpSpPr>
            <p:sp>
              <p:nvSpPr>
                <p:cNvPr id="186" name="Google Shape;186;p10"/>
                <p:cNvSpPr/>
                <p:nvPr/>
              </p:nvSpPr>
              <p:spPr>
                <a:xfrm>
                  <a:off x="4834464" y="2832223"/>
                  <a:ext cx="234600" cy="238200"/>
                </a:xfrm>
                <a:prstGeom prst="ellips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" name="Google Shape;187;p10"/>
                <p:cNvSpPr/>
                <p:nvPr/>
              </p:nvSpPr>
              <p:spPr>
                <a:xfrm rot="-2665276">
                  <a:off x="4866888" y="3031782"/>
                  <a:ext cx="168017" cy="166106"/>
                </a:xfrm>
                <a:prstGeom prst="rtTriangl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88" name="Google Shape;188;p10"/>
              <p:cNvPicPr preferRelativeResize="0"/>
              <p:nvPr/>
            </p:nvPicPr>
            <p:blipFill rotWithShape="1">
              <a:blip r:embed="rId6">
                <a:alphaModFix/>
              </a:blip>
              <a:srcRect b="6252" l="80868" r="-5283" t="-6434"/>
              <a:stretch/>
            </p:blipFill>
            <p:spPr>
              <a:xfrm>
                <a:off x="4824527" y="2851191"/>
                <a:ext cx="262042" cy="260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89" name="Google Shape;189;p10"/>
          <p:cNvGrpSpPr/>
          <p:nvPr/>
        </p:nvGrpSpPr>
        <p:grpSpPr>
          <a:xfrm>
            <a:off x="8617572" y="2873457"/>
            <a:ext cx="289198" cy="289500"/>
            <a:chOff x="5135034" y="1860358"/>
            <a:chExt cx="289198" cy="289500"/>
          </a:xfrm>
        </p:grpSpPr>
        <p:sp>
          <p:nvSpPr>
            <p:cNvPr id="190" name="Google Shape;190;p10"/>
            <p:cNvSpPr/>
            <p:nvPr/>
          </p:nvSpPr>
          <p:spPr>
            <a:xfrm>
              <a:off x="5135932" y="1860358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1" name="Google Shape;191;p10"/>
            <p:cNvPicPr preferRelativeResize="0"/>
            <p:nvPr/>
          </p:nvPicPr>
          <p:blipFill rotWithShape="1">
            <a:blip r:embed="rId7">
              <a:alphaModFix/>
            </a:blip>
            <a:srcRect b="2790" l="54698" r="20795" t="-3348"/>
            <a:stretch/>
          </p:blipFill>
          <p:spPr>
            <a:xfrm flipH="1">
              <a:off x="5135034" y="1875108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" name="Google Shape;192;p10"/>
          <p:cNvGrpSpPr/>
          <p:nvPr/>
        </p:nvGrpSpPr>
        <p:grpSpPr>
          <a:xfrm>
            <a:off x="8636905" y="3872032"/>
            <a:ext cx="262042" cy="400662"/>
            <a:chOff x="4824527" y="2832223"/>
            <a:chExt cx="262042" cy="400662"/>
          </a:xfrm>
        </p:grpSpPr>
        <p:sp>
          <p:nvSpPr>
            <p:cNvPr id="193" name="Google Shape;193;p10"/>
            <p:cNvSpPr/>
            <p:nvPr/>
          </p:nvSpPr>
          <p:spPr>
            <a:xfrm>
              <a:off x="4835134" y="2954303"/>
              <a:ext cx="234000" cy="165000"/>
            </a:xfrm>
            <a:prstGeom prst="rect">
              <a:avLst/>
            </a:prstGeom>
            <a:solidFill>
              <a:srgbClr val="518E9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4" name="Google Shape;194;p10"/>
            <p:cNvGrpSpPr/>
            <p:nvPr/>
          </p:nvGrpSpPr>
          <p:grpSpPr>
            <a:xfrm>
              <a:off x="4824527" y="2832223"/>
              <a:ext cx="262042" cy="400662"/>
              <a:chOff x="4824527" y="2832223"/>
              <a:chExt cx="262042" cy="400662"/>
            </a:xfrm>
          </p:grpSpPr>
          <p:grpSp>
            <p:nvGrpSpPr>
              <p:cNvPr id="195" name="Google Shape;195;p10"/>
              <p:cNvGrpSpPr/>
              <p:nvPr/>
            </p:nvGrpSpPr>
            <p:grpSpPr>
              <a:xfrm>
                <a:off x="4832696" y="2832223"/>
                <a:ext cx="236400" cy="400662"/>
                <a:chOff x="4832696" y="2832223"/>
                <a:chExt cx="236400" cy="400662"/>
              </a:xfrm>
            </p:grpSpPr>
            <p:sp>
              <p:nvSpPr>
                <p:cNvPr id="196" name="Google Shape;196;p10"/>
                <p:cNvSpPr/>
                <p:nvPr/>
              </p:nvSpPr>
              <p:spPr>
                <a:xfrm>
                  <a:off x="4834464" y="2832223"/>
                  <a:ext cx="234600" cy="238200"/>
                </a:xfrm>
                <a:prstGeom prst="ellips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" name="Google Shape;197;p10"/>
                <p:cNvSpPr/>
                <p:nvPr/>
              </p:nvSpPr>
              <p:spPr>
                <a:xfrm rot="-2665276">
                  <a:off x="4866888" y="3031782"/>
                  <a:ext cx="168017" cy="166106"/>
                </a:xfrm>
                <a:prstGeom prst="rtTriangl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98" name="Google Shape;198;p10"/>
              <p:cNvPicPr preferRelativeResize="0"/>
              <p:nvPr/>
            </p:nvPicPr>
            <p:blipFill rotWithShape="1">
              <a:blip r:embed="rId8">
                <a:alphaModFix/>
              </a:blip>
              <a:srcRect b="6252" l="80868" r="-5283" t="-6434"/>
              <a:stretch/>
            </p:blipFill>
            <p:spPr>
              <a:xfrm>
                <a:off x="4824527" y="2851191"/>
                <a:ext cx="262042" cy="260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9" name="Google Shape;199;p10"/>
          <p:cNvGrpSpPr/>
          <p:nvPr/>
        </p:nvGrpSpPr>
        <p:grpSpPr>
          <a:xfrm>
            <a:off x="8591759" y="3351127"/>
            <a:ext cx="319800" cy="319800"/>
            <a:chOff x="5445656" y="1844640"/>
            <a:chExt cx="319800" cy="319800"/>
          </a:xfrm>
        </p:grpSpPr>
        <p:sp>
          <p:nvSpPr>
            <p:cNvPr id="200" name="Google Shape;200;p10"/>
            <p:cNvSpPr/>
            <p:nvPr/>
          </p:nvSpPr>
          <p:spPr>
            <a:xfrm>
              <a:off x="5445656" y="1844640"/>
              <a:ext cx="319800" cy="319800"/>
            </a:xfrm>
            <a:prstGeom prst="ellipse">
              <a:avLst/>
            </a:prstGeom>
            <a:solidFill>
              <a:srgbClr val="FF8B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1" name="Google Shape;201;p10"/>
            <p:cNvPicPr preferRelativeResize="0"/>
            <p:nvPr/>
          </p:nvPicPr>
          <p:blipFill rotWithShape="1">
            <a:blip r:embed="rId9">
              <a:alphaModFix/>
            </a:blip>
            <a:srcRect b="3127" l="27239" r="49004" t="-3686"/>
            <a:stretch/>
          </p:blipFill>
          <p:spPr>
            <a:xfrm flipH="1">
              <a:off x="5470281" y="1875107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2" name="Google Shape;202;p10"/>
          <p:cNvGrpSpPr/>
          <p:nvPr/>
        </p:nvGrpSpPr>
        <p:grpSpPr>
          <a:xfrm>
            <a:off x="8617572" y="4414352"/>
            <a:ext cx="319800" cy="319800"/>
            <a:chOff x="5777361" y="3530081"/>
            <a:chExt cx="319800" cy="319800"/>
          </a:xfrm>
        </p:grpSpPr>
        <p:sp>
          <p:nvSpPr>
            <p:cNvPr id="203" name="Google Shape;203;p10"/>
            <p:cNvSpPr/>
            <p:nvPr/>
          </p:nvSpPr>
          <p:spPr>
            <a:xfrm>
              <a:off x="5777361" y="3530081"/>
              <a:ext cx="319800" cy="31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4" name="Google Shape;204;p10"/>
            <p:cNvPicPr preferRelativeResize="0"/>
            <p:nvPr/>
          </p:nvPicPr>
          <p:blipFill rotWithShape="1">
            <a:blip r:embed="rId9">
              <a:alphaModFix/>
            </a:blip>
            <a:srcRect b="0" l="0" r="76243" t="0"/>
            <a:stretch/>
          </p:blipFill>
          <p:spPr>
            <a:xfrm flipH="1" rot="10800000">
              <a:off x="5817162" y="3560548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5" name="Google Shape;205;p10"/>
          <p:cNvGrpSpPr/>
          <p:nvPr/>
        </p:nvGrpSpPr>
        <p:grpSpPr>
          <a:xfrm>
            <a:off x="4839093" y="3675498"/>
            <a:ext cx="275730" cy="275730"/>
            <a:chOff x="5527990" y="3750678"/>
            <a:chExt cx="393900" cy="393900"/>
          </a:xfrm>
        </p:grpSpPr>
        <p:sp>
          <p:nvSpPr>
            <p:cNvPr id="206" name="Google Shape;206;p10"/>
            <p:cNvSpPr/>
            <p:nvPr/>
          </p:nvSpPr>
          <p:spPr>
            <a:xfrm>
              <a:off x="5527990" y="3750678"/>
              <a:ext cx="393900" cy="393900"/>
            </a:xfrm>
            <a:prstGeom prst="ellipse">
              <a:avLst/>
            </a:prstGeom>
            <a:solidFill>
              <a:srgbClr val="FF8B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7" name="Google Shape;207;p10"/>
            <p:cNvPicPr preferRelativeResize="0"/>
            <p:nvPr/>
          </p:nvPicPr>
          <p:blipFill rotWithShape="1">
            <a:blip r:embed="rId4">
              <a:alphaModFix/>
            </a:blip>
            <a:srcRect b="3127" l="27239" r="49004" t="-3686"/>
            <a:stretch/>
          </p:blipFill>
          <p:spPr>
            <a:xfrm flipH="1">
              <a:off x="5560423" y="3788182"/>
              <a:ext cx="310550" cy="3187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aramond"/>
              <a:buNone/>
              <a:defRPr b="0" i="0" sz="4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hyperlink" Target="https://prefix.cc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km.aifb.kit.edu/projects/numbers/web/n1000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5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Relationship Id="rId6" Type="http://schemas.openxmlformats.org/officeDocument/2006/relationships/image" Target="../media/image30.png"/><Relationship Id="rId7" Type="http://schemas.openxmlformats.org/officeDocument/2006/relationships/image" Target="../media/image38.png"/><Relationship Id="rId8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richard.cyganiak.de/blog/2011/03/blank-nodes-considered-harmful/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"/>
          <p:cNvSpPr txBox="1"/>
          <p:nvPr>
            <p:ph type="ctrTitle"/>
          </p:nvPr>
        </p:nvSpPr>
        <p:spPr>
          <a:xfrm>
            <a:off x="618900" y="2690400"/>
            <a:ext cx="54771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C49F"/>
              </a:buClr>
              <a:buSzPts val="7000"/>
              <a:buFont typeface="Garamond"/>
              <a:buNone/>
            </a:pPr>
            <a:r>
              <a:rPr lang="en-IE" sz="3600">
                <a:latin typeface="Calibri"/>
                <a:ea typeface="Calibri"/>
                <a:cs typeface="Calibri"/>
                <a:sym typeface="Calibri"/>
              </a:rPr>
              <a:t>2.</a:t>
            </a:r>
            <a:r>
              <a:rPr lang="en-IE" sz="3600">
                <a:latin typeface="Calibri"/>
                <a:ea typeface="Calibri"/>
                <a:cs typeface="Calibri"/>
                <a:sym typeface="Calibri"/>
              </a:rPr>
              <a:t> Models of Knowledge Graphs</a:t>
            </a:r>
            <a:endParaRPr i="0" sz="3600" u="none" cap="none" strike="noStrike">
              <a:solidFill>
                <a:srgbClr val="D9C49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4"/>
          <p:cNvSpPr txBox="1"/>
          <p:nvPr>
            <p:ph idx="1" type="subTitle"/>
          </p:nvPr>
        </p:nvSpPr>
        <p:spPr>
          <a:xfrm>
            <a:off x="7760250" y="4025050"/>
            <a:ext cx="4375800" cy="11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IE">
                <a:latin typeface="Arial"/>
                <a:ea typeface="Arial"/>
                <a:cs typeface="Arial"/>
                <a:sym typeface="Arial"/>
              </a:rPr>
              <a:t>John P. McCrae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IE">
                <a:latin typeface="Arial"/>
                <a:ea typeface="Arial"/>
                <a:cs typeface="Arial"/>
                <a:sym typeface="Arial"/>
              </a:rPr>
              <a:t>CT5166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3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Discussion</a:t>
            </a:r>
            <a:endParaRPr/>
          </a:p>
        </p:txBody>
      </p:sp>
      <p:sp>
        <p:nvSpPr>
          <p:cNvPr id="362" name="Google Shape;362;p23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What else might we want to model with graphs?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What information could we not </a:t>
            </a:r>
            <a:r>
              <a:rPr i="1" lang="en-IE"/>
              <a:t>easily</a:t>
            </a:r>
            <a:r>
              <a:rPr lang="en-IE"/>
              <a:t> capture with the formalism above?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Other graph formalisms</a:t>
            </a:r>
            <a:endParaRPr/>
          </a:p>
        </p:txBody>
      </p:sp>
      <p:sp>
        <p:nvSpPr>
          <p:cNvPr id="369" name="Google Shape;369;p24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1000"/>
              </a:spcBef>
              <a:spcAft>
                <a:spcPts val="0"/>
              </a:spcAft>
              <a:buSzPts val="3200"/>
              <a:buChar char="•"/>
            </a:pPr>
            <a:r>
              <a:rPr lang="en-IE" sz="3200"/>
              <a:t>Hypergraphs: Edges can connect more than two nodes</a:t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IE" sz="3200"/>
              <a:t>Reified graphs: Edges can be used as nodes</a:t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IE" sz="3200"/>
              <a:t>Nested graphs: Graphs can be used as nodes</a:t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IE" sz="3200"/>
              <a:t>Temporal graphs: Each edge is a </a:t>
            </a:r>
            <a:r>
              <a:rPr lang="en-IE" sz="3200"/>
              <a:t>assigned a time in which it is valid</a:t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IE" sz="3200"/>
              <a:t>Provenance graphs: Each edge is annotated with a source statement (used by Wikidata).</a:t>
            </a:r>
            <a:endParaRPr sz="3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5"/>
          <p:cNvSpPr txBox="1"/>
          <p:nvPr>
            <p:ph type="ctrTitle"/>
          </p:nvPr>
        </p:nvSpPr>
        <p:spPr>
          <a:xfrm>
            <a:off x="6779675" y="731123"/>
            <a:ext cx="5162100" cy="57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Resource Description Framework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RDF Data Model</a:t>
            </a:r>
            <a:endParaRPr/>
          </a:p>
        </p:txBody>
      </p:sp>
      <p:sp>
        <p:nvSpPr>
          <p:cNvPr id="382" name="Google Shape;382;p26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/>
              <a:t>Resource Description Framework (RDF) implements a graph dataset of heterogeneous, directed, edge-labelled property graphs.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/>
              <a:t>Initially designed to represent metadata on the Web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/>
              <a:t>Foundational data model for both Semantic Web and Linked Data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/>
              <a:t>RDF Statements are expressed by triples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E">
                <a:solidFill>
                  <a:srgbClr val="FF0000"/>
                </a:solidFill>
              </a:rPr>
              <a:t>subject</a:t>
            </a:r>
            <a:r>
              <a:rPr b="1" lang="en-IE"/>
              <a:t>  </a:t>
            </a:r>
            <a:r>
              <a:rPr b="1" lang="en-IE">
                <a:solidFill>
                  <a:srgbClr val="6AA84F"/>
                </a:solidFill>
              </a:rPr>
              <a:t>predicate</a:t>
            </a:r>
            <a:r>
              <a:rPr b="1" lang="en-IE"/>
              <a:t>  </a:t>
            </a:r>
            <a:r>
              <a:rPr b="1" lang="en-IE">
                <a:solidFill>
                  <a:srgbClr val="0000FF"/>
                </a:solidFill>
              </a:rPr>
              <a:t>object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Example</a:t>
            </a:r>
            <a:endParaRPr/>
          </a:p>
        </p:txBody>
      </p:sp>
      <p:sp>
        <p:nvSpPr>
          <p:cNvPr id="389" name="Google Shape;389;p27"/>
          <p:cNvSpPr/>
          <p:nvPr/>
        </p:nvSpPr>
        <p:spPr>
          <a:xfrm>
            <a:off x="677325" y="1618075"/>
            <a:ext cx="4035900" cy="790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http://john.mccr.ae/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27"/>
          <p:cNvSpPr/>
          <p:nvPr/>
        </p:nvSpPr>
        <p:spPr>
          <a:xfrm>
            <a:off x="7798750" y="2088450"/>
            <a:ext cx="3603000" cy="7338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500">
                <a:latin typeface="Calibri"/>
                <a:ea typeface="Calibri"/>
                <a:cs typeface="Calibri"/>
                <a:sym typeface="Calibri"/>
              </a:rPr>
              <a:t>“John P. McCrae”@en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1" name="Google Shape;391;p27"/>
          <p:cNvCxnSpPr>
            <a:stCxn id="389" idx="6"/>
            <a:endCxn id="390" idx="1"/>
          </p:cNvCxnSpPr>
          <p:nvPr/>
        </p:nvCxnSpPr>
        <p:spPr>
          <a:xfrm>
            <a:off x="4713225" y="2013175"/>
            <a:ext cx="3085500" cy="442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2" name="Google Shape;392;p27"/>
          <p:cNvSpPr txBox="1"/>
          <p:nvPr/>
        </p:nvSpPr>
        <p:spPr>
          <a:xfrm>
            <a:off x="5174190" y="1618075"/>
            <a:ext cx="37347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19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http://xmlns.com/foaf/0.1/name</a:t>
            </a:r>
            <a:endParaRPr b="1" sz="19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27"/>
          <p:cNvSpPr/>
          <p:nvPr/>
        </p:nvSpPr>
        <p:spPr>
          <a:xfrm>
            <a:off x="7403600" y="3302000"/>
            <a:ext cx="4534500" cy="790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http://john.mccr.ae/me.jpg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27"/>
          <p:cNvSpPr/>
          <p:nvPr/>
        </p:nvSpPr>
        <p:spPr>
          <a:xfrm>
            <a:off x="7403600" y="4649125"/>
            <a:ext cx="4534500" cy="790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Nigel Collier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500">
                <a:latin typeface="Calibri"/>
                <a:ea typeface="Calibri"/>
                <a:cs typeface="Calibri"/>
                <a:sym typeface="Calibri"/>
              </a:rPr>
              <a:t>https://www.mml.cam.ac.uk/nhc30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5" name="Google Shape;395;p27"/>
          <p:cNvCxnSpPr>
            <a:stCxn id="389" idx="5"/>
            <a:endCxn id="393" idx="2"/>
          </p:cNvCxnSpPr>
          <p:nvPr/>
        </p:nvCxnSpPr>
        <p:spPr>
          <a:xfrm>
            <a:off x="4122181" y="2292553"/>
            <a:ext cx="3281400" cy="1404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6" name="Google Shape;396;p27"/>
          <p:cNvCxnSpPr>
            <a:stCxn id="389" idx="4"/>
            <a:endCxn id="394" idx="2"/>
          </p:cNvCxnSpPr>
          <p:nvPr/>
        </p:nvCxnSpPr>
        <p:spPr>
          <a:xfrm>
            <a:off x="2695275" y="2408275"/>
            <a:ext cx="4708200" cy="2636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7" name="Google Shape;397;p27"/>
          <p:cNvSpPr txBox="1"/>
          <p:nvPr/>
        </p:nvSpPr>
        <p:spPr>
          <a:xfrm>
            <a:off x="5447000" y="2455375"/>
            <a:ext cx="37347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19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foaf:depiction</a:t>
            </a:r>
            <a:endParaRPr b="1" sz="19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27"/>
          <p:cNvSpPr txBox="1"/>
          <p:nvPr/>
        </p:nvSpPr>
        <p:spPr>
          <a:xfrm>
            <a:off x="4388650" y="2997250"/>
            <a:ext cx="37347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19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foaf:knows</a:t>
            </a:r>
            <a:endParaRPr b="1" sz="19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RDF vs Relational (SQL) Model</a:t>
            </a:r>
            <a:endParaRPr/>
          </a:p>
        </p:txBody>
      </p:sp>
      <p:sp>
        <p:nvSpPr>
          <p:cNvPr id="405" name="Google Shape;405;p28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IE" sz="259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RDF is</a:t>
            </a:r>
            <a:endParaRPr sz="2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28600" lvl="2" marL="1143000" rtl="0" algn="l">
              <a:lnSpc>
                <a:spcPct val="100000"/>
              </a:lnSpc>
              <a:spcBef>
                <a:spcPts val="1044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IE" sz="222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Semi-structured: no prescribed schema</a:t>
            </a:r>
            <a:endParaRPr sz="222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28600" lvl="2" marL="1143000" rtl="0" algn="l">
              <a:lnSpc>
                <a:spcPct val="100000"/>
              </a:lnSpc>
              <a:spcBef>
                <a:spcPts val="1044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IE" sz="222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Self-describing: individual RDF documents include schema information</a:t>
            </a:r>
            <a:endParaRPr sz="2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1118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IE" sz="259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Traditional (SQL) databases:</a:t>
            </a:r>
            <a:endParaRPr sz="2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28600" lvl="2" marL="1143000" rtl="0" algn="l">
              <a:lnSpc>
                <a:spcPct val="100000"/>
              </a:lnSpc>
              <a:spcBef>
                <a:spcPts val="1044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IE" sz="222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Fixed schema</a:t>
            </a:r>
            <a:endParaRPr sz="2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28600" lvl="2" marL="1143000" rtl="0" algn="l">
              <a:lnSpc>
                <a:spcPct val="100000"/>
              </a:lnSpc>
              <a:spcBef>
                <a:spcPts val="1044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IE" sz="222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Schema and data are separate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3800" y="3890845"/>
            <a:ext cx="6573434" cy="2049623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RDF can be drawn as a graph</a:t>
            </a:r>
            <a:endParaRPr/>
          </a:p>
        </p:txBody>
      </p:sp>
      <p:pic>
        <p:nvPicPr>
          <p:cNvPr id="413" name="Google Shape;413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2025" y="1932924"/>
            <a:ext cx="5740717" cy="2491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0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Task</a:t>
            </a:r>
            <a:endParaRPr/>
          </a:p>
        </p:txBody>
      </p:sp>
      <p:sp>
        <p:nvSpPr>
          <p:cNvPr id="420" name="Google Shape;420;p30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Draw a graph modelling some facts about NUI Galway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Need unambiguous symbols/identifiers</a:t>
            </a:r>
            <a:endParaRPr/>
          </a:p>
        </p:txBody>
      </p:sp>
      <p:sp>
        <p:nvSpPr>
          <p:cNvPr id="427" name="Google Shape;427;p31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Calibri"/>
              <a:buChar char="•"/>
            </a:pPr>
            <a:r>
              <a:rPr lang="en-IE" sz="2240">
                <a:solidFill>
                  <a:schemeClr val="dk1"/>
                </a:solidFill>
              </a:rPr>
              <a:t>Since we’re on the Web … use Web identifiers</a:t>
            </a:r>
            <a:endParaRPr sz="3200">
              <a:solidFill>
                <a:schemeClr val="dk1"/>
              </a:solidFill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•"/>
            </a:pPr>
            <a:r>
              <a:rPr lang="en-IE" sz="2100">
                <a:solidFill>
                  <a:schemeClr val="dk1"/>
                </a:solidFill>
              </a:rPr>
              <a:t>URL: Uniform Resource Location</a:t>
            </a:r>
            <a:endParaRPr sz="3200">
              <a:solidFill>
                <a:schemeClr val="dk1"/>
              </a:solidFill>
            </a:endParaRPr>
          </a:p>
          <a:p>
            <a:pPr indent="-285750" lvl="1" marL="742950" rtl="0" algn="l">
              <a:lnSpc>
                <a:spcPct val="80000"/>
              </a:lnSpc>
              <a:spcBef>
                <a:spcPts val="964"/>
              </a:spcBef>
              <a:spcAft>
                <a:spcPts val="0"/>
              </a:spcAft>
              <a:buClr>
                <a:schemeClr val="dk1"/>
              </a:buClr>
              <a:buSzPts val="1820"/>
              <a:buFont typeface="Calibri"/>
              <a:buChar char="–"/>
            </a:pPr>
            <a:r>
              <a:rPr lang="en-IE" sz="1820">
                <a:solidFill>
                  <a:schemeClr val="dk1"/>
                </a:solidFill>
              </a:rPr>
              <a:t>The location of a resource on the Web</a:t>
            </a:r>
            <a:endParaRPr sz="2800">
              <a:solidFill>
                <a:schemeClr val="dk1"/>
              </a:solidFill>
            </a:endParaRPr>
          </a:p>
          <a:p>
            <a:pPr indent="-285750" lvl="1" marL="742950" rtl="0" algn="l">
              <a:lnSpc>
                <a:spcPct val="80000"/>
              </a:lnSpc>
              <a:spcBef>
                <a:spcPts val="964"/>
              </a:spcBef>
              <a:spcAft>
                <a:spcPts val="0"/>
              </a:spcAft>
              <a:buClr>
                <a:srgbClr val="0070C0"/>
              </a:buClr>
              <a:buSzPts val="1820"/>
              <a:buFont typeface="Calibri"/>
              <a:buChar char="–"/>
            </a:pPr>
            <a:r>
              <a:rPr lang="en-IE" sz="1820">
                <a:solidFill>
                  <a:srgbClr val="0070C0"/>
                </a:solidFill>
              </a:rPr>
              <a:t>http://ex.org/Eire.html</a:t>
            </a:r>
            <a:endParaRPr sz="2800">
              <a:solidFill>
                <a:schemeClr val="dk1"/>
              </a:solidFill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•"/>
            </a:pPr>
            <a:r>
              <a:rPr lang="en-IE" sz="2100">
                <a:solidFill>
                  <a:schemeClr val="dk1"/>
                </a:solidFill>
              </a:rPr>
              <a:t>URI: Uniform Resource Identifier (RDF 1.0)</a:t>
            </a:r>
            <a:endParaRPr sz="3200">
              <a:solidFill>
                <a:schemeClr val="dk1"/>
              </a:solidFill>
            </a:endParaRPr>
          </a:p>
          <a:p>
            <a:pPr indent="-285750" lvl="1" marL="742950" rtl="0" algn="l">
              <a:lnSpc>
                <a:spcPct val="80000"/>
              </a:lnSpc>
              <a:spcBef>
                <a:spcPts val="964"/>
              </a:spcBef>
              <a:spcAft>
                <a:spcPts val="0"/>
              </a:spcAft>
              <a:buClr>
                <a:schemeClr val="dk1"/>
              </a:buClr>
              <a:buSzPts val="1820"/>
              <a:buFont typeface="Calibri"/>
              <a:buChar char="–"/>
            </a:pPr>
            <a:r>
              <a:rPr lang="en-IE" sz="1820">
                <a:solidFill>
                  <a:schemeClr val="dk1"/>
                </a:solidFill>
              </a:rPr>
              <a:t>Need not be a location, can also be a name</a:t>
            </a:r>
            <a:endParaRPr sz="2800">
              <a:solidFill>
                <a:schemeClr val="dk1"/>
              </a:solidFill>
            </a:endParaRPr>
          </a:p>
          <a:p>
            <a:pPr indent="-285750" lvl="1" marL="742950" rtl="0" algn="l">
              <a:lnSpc>
                <a:spcPct val="80000"/>
              </a:lnSpc>
              <a:spcBef>
                <a:spcPts val="964"/>
              </a:spcBef>
              <a:spcAft>
                <a:spcPts val="0"/>
              </a:spcAft>
              <a:buClr>
                <a:srgbClr val="0070C0"/>
              </a:buClr>
              <a:buSzPts val="1820"/>
              <a:buFont typeface="Calibri"/>
              <a:buChar char="–"/>
            </a:pPr>
            <a:r>
              <a:rPr lang="en-IE" sz="1820">
                <a:solidFill>
                  <a:srgbClr val="0070C0"/>
                </a:solidFill>
              </a:rPr>
              <a:t>http://ex.org/%C3ire</a:t>
            </a:r>
            <a:endParaRPr sz="2100">
              <a:solidFill>
                <a:schemeClr val="dk1"/>
              </a:solidFill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•"/>
            </a:pPr>
            <a:r>
              <a:rPr lang="en-IE" sz="2100">
                <a:solidFill>
                  <a:schemeClr val="dk1"/>
                </a:solidFill>
              </a:rPr>
              <a:t>IRI: Internationalised Resource Identifier (RDF 1.1)</a:t>
            </a:r>
            <a:endParaRPr sz="3200">
              <a:solidFill>
                <a:schemeClr val="dk1"/>
              </a:solidFill>
            </a:endParaRPr>
          </a:p>
          <a:p>
            <a:pPr indent="-285750" lvl="1" marL="742950" rtl="0" algn="l">
              <a:lnSpc>
                <a:spcPct val="80000"/>
              </a:lnSpc>
              <a:spcBef>
                <a:spcPts val="964"/>
              </a:spcBef>
              <a:spcAft>
                <a:spcPts val="0"/>
              </a:spcAft>
              <a:buClr>
                <a:schemeClr val="dk1"/>
              </a:buClr>
              <a:buSzPts val="1820"/>
              <a:buFont typeface="Calibri"/>
              <a:buChar char="–"/>
            </a:pPr>
            <a:r>
              <a:rPr lang="en-IE" sz="1820">
                <a:solidFill>
                  <a:schemeClr val="dk1"/>
                </a:solidFill>
              </a:rPr>
              <a:t>A URI that allows Unicode characters</a:t>
            </a:r>
            <a:endParaRPr sz="2800">
              <a:solidFill>
                <a:schemeClr val="dk1"/>
              </a:solidFill>
            </a:endParaRPr>
          </a:p>
          <a:p>
            <a:pPr indent="-285750" lvl="1" marL="742950" rtl="0" algn="l">
              <a:lnSpc>
                <a:spcPct val="80000"/>
              </a:lnSpc>
              <a:spcBef>
                <a:spcPts val="964"/>
              </a:spcBef>
              <a:spcAft>
                <a:spcPts val="0"/>
              </a:spcAft>
              <a:buClr>
                <a:srgbClr val="0070C0"/>
              </a:buClr>
              <a:buSzPts val="1820"/>
              <a:buFont typeface="Calibri"/>
              <a:buChar char="–"/>
            </a:pPr>
            <a:r>
              <a:rPr lang="en-IE" sz="1820">
                <a:solidFill>
                  <a:srgbClr val="0070C0"/>
                </a:solidFill>
              </a:rPr>
              <a:t>http://ëx.org/Éire = http://xn--x-ega/%C3ire</a:t>
            </a:r>
            <a:endParaRPr/>
          </a:p>
        </p:txBody>
      </p:sp>
      <p:sp>
        <p:nvSpPr>
          <p:cNvPr id="428" name="Google Shape;428;p31"/>
          <p:cNvSpPr/>
          <p:nvPr/>
        </p:nvSpPr>
        <p:spPr>
          <a:xfrm>
            <a:off x="8052750" y="4440300"/>
            <a:ext cx="3019800" cy="132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I will only talk about URIs for this course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"/>
          <p:cNvSpPr txBox="1"/>
          <p:nvPr>
            <p:ph type="title"/>
          </p:nvPr>
        </p:nvSpPr>
        <p:spPr>
          <a:xfrm>
            <a:off x="1117600" y="365125"/>
            <a:ext cx="140208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Uniform Resource Locators (URLs)</a:t>
            </a:r>
            <a:endParaRPr/>
          </a:p>
        </p:txBody>
      </p:sp>
      <p:sp>
        <p:nvSpPr>
          <p:cNvPr id="435" name="Google Shape;435;p32"/>
          <p:cNvSpPr txBox="1"/>
          <p:nvPr/>
        </p:nvSpPr>
        <p:spPr>
          <a:xfrm>
            <a:off x="441617" y="3154625"/>
            <a:ext cx="11494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http</a:t>
            </a:r>
            <a:r>
              <a:rPr b="1" lang="en-IE" sz="2800">
                <a:latin typeface="Roboto Mono"/>
                <a:ea typeface="Roboto Mono"/>
                <a:cs typeface="Roboto Mono"/>
                <a:sym typeface="Roboto Mono"/>
              </a:rPr>
              <a:t>://</a:t>
            </a:r>
            <a:r>
              <a:rPr b="1" lang="en-IE" sz="2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www.example.com</a:t>
            </a:r>
            <a:r>
              <a:rPr b="1" lang="en-IE" sz="2800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/path/to/file</a:t>
            </a:r>
            <a:r>
              <a:rPr b="1" lang="en-IE" sz="2800">
                <a:solidFill>
                  <a:srgbClr val="E69138"/>
                </a:solidFill>
                <a:latin typeface="Roboto Mono"/>
                <a:ea typeface="Roboto Mono"/>
                <a:cs typeface="Roboto Mono"/>
                <a:sym typeface="Roboto Mono"/>
              </a:rPr>
              <a:t>?query</a:t>
            </a:r>
            <a:r>
              <a:rPr b="1" lang="en-IE" sz="28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#identifier</a:t>
            </a:r>
            <a:endParaRPr b="1" sz="28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6" name="Google Shape;436;p32"/>
          <p:cNvSpPr/>
          <p:nvPr/>
        </p:nvSpPr>
        <p:spPr>
          <a:xfrm rot="-5400000">
            <a:off x="887283" y="3625138"/>
            <a:ext cx="315900" cy="830100"/>
          </a:xfrm>
          <a:prstGeom prst="leftBrace">
            <a:avLst>
              <a:gd fmla="val 33024" name="adj1"/>
              <a:gd fmla="val 47965" name="adj2"/>
            </a:avLst>
          </a:prstGeom>
          <a:noFill/>
          <a:ln cap="flat" cmpd="sng" w="76200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2"/>
          <p:cNvSpPr/>
          <p:nvPr/>
        </p:nvSpPr>
        <p:spPr>
          <a:xfrm rot="5400000">
            <a:off x="3556199" y="1471775"/>
            <a:ext cx="315900" cy="3049800"/>
          </a:xfrm>
          <a:prstGeom prst="leftBrace">
            <a:avLst>
              <a:gd fmla="val 95647" name="adj1"/>
              <a:gd fmla="val 47965" name="adj2"/>
            </a:avLst>
          </a:prstGeom>
          <a:noFill/>
          <a:ln cap="flat" cmpd="sng" w="76200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2"/>
          <p:cNvSpPr/>
          <p:nvPr/>
        </p:nvSpPr>
        <p:spPr>
          <a:xfrm rot="-5400000">
            <a:off x="6481099" y="2810800"/>
            <a:ext cx="315900" cy="2458800"/>
          </a:xfrm>
          <a:prstGeom prst="leftBrace">
            <a:avLst>
              <a:gd fmla="val 67252" name="adj1"/>
              <a:gd fmla="val 47965" name="adj2"/>
            </a:avLst>
          </a:prstGeom>
          <a:noFill/>
          <a:ln cap="flat" cmpd="sng" w="76200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2"/>
          <p:cNvSpPr/>
          <p:nvPr/>
        </p:nvSpPr>
        <p:spPr>
          <a:xfrm rot="5400000">
            <a:off x="8526521" y="2247025"/>
            <a:ext cx="315900" cy="1289100"/>
          </a:xfrm>
          <a:prstGeom prst="leftBrace">
            <a:avLst>
              <a:gd fmla="val 101440" name="adj1"/>
              <a:gd fmla="val 47965" name="adj2"/>
            </a:avLst>
          </a:prstGeom>
          <a:noFill/>
          <a:ln cap="flat" cmpd="sng" w="76200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2"/>
          <p:cNvSpPr txBox="1"/>
          <p:nvPr/>
        </p:nvSpPr>
        <p:spPr>
          <a:xfrm>
            <a:off x="255583" y="4458113"/>
            <a:ext cx="15504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Lato"/>
                <a:ea typeface="Lato"/>
                <a:cs typeface="Lato"/>
                <a:sym typeface="Lato"/>
              </a:rPr>
              <a:t>Protocol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1" name="Google Shape;441;p32"/>
          <p:cNvSpPr txBox="1"/>
          <p:nvPr/>
        </p:nvSpPr>
        <p:spPr>
          <a:xfrm>
            <a:off x="2165999" y="2236400"/>
            <a:ext cx="30963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Lato"/>
                <a:ea typeface="Lato"/>
                <a:cs typeface="Lato"/>
                <a:sym typeface="Lato"/>
              </a:rPr>
              <a:t>Domain/Authority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2" name="Google Shape;442;p32"/>
          <p:cNvSpPr txBox="1"/>
          <p:nvPr/>
        </p:nvSpPr>
        <p:spPr>
          <a:xfrm>
            <a:off x="5863850" y="4458113"/>
            <a:ext cx="15504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Lato"/>
                <a:ea typeface="Lato"/>
                <a:cs typeface="Lato"/>
                <a:sym typeface="Lato"/>
              </a:rPr>
              <a:t>Path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3" name="Google Shape;443;p32"/>
          <p:cNvSpPr txBox="1"/>
          <p:nvPr/>
        </p:nvSpPr>
        <p:spPr>
          <a:xfrm>
            <a:off x="7909283" y="2188563"/>
            <a:ext cx="15504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Lato"/>
                <a:ea typeface="Lato"/>
                <a:cs typeface="Lato"/>
                <a:sym typeface="Lato"/>
              </a:rPr>
              <a:t>Query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4" name="Google Shape;444;p32"/>
          <p:cNvSpPr/>
          <p:nvPr/>
        </p:nvSpPr>
        <p:spPr>
          <a:xfrm rot="-5400000">
            <a:off x="10386725" y="3038800"/>
            <a:ext cx="315900" cy="2002800"/>
          </a:xfrm>
          <a:prstGeom prst="leftBrace">
            <a:avLst>
              <a:gd fmla="val 67252" name="adj1"/>
              <a:gd fmla="val 47965" name="adj2"/>
            </a:avLst>
          </a:prstGeom>
          <a:noFill/>
          <a:ln cap="flat" cmpd="sng" w="76200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2"/>
          <p:cNvSpPr txBox="1"/>
          <p:nvPr/>
        </p:nvSpPr>
        <p:spPr>
          <a:xfrm>
            <a:off x="9769475" y="4458113"/>
            <a:ext cx="15504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Lato"/>
                <a:ea typeface="Lato"/>
                <a:cs typeface="Lato"/>
                <a:sym typeface="Lato"/>
              </a:rPr>
              <a:t>Fragment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Course structure</a:t>
            </a:r>
            <a:endParaRPr/>
          </a:p>
        </p:txBody>
      </p:sp>
      <p:graphicFrame>
        <p:nvGraphicFramePr>
          <p:cNvPr id="245" name="Google Shape;245;p15"/>
          <p:cNvGraphicFramePr/>
          <p:nvPr/>
        </p:nvGraphicFramePr>
        <p:xfrm>
          <a:off x="952500" y="2042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{B03A6D2D-3CF6-4031-A590-27F88C56DAFF}</a:tableStyleId>
              </a:tblPr>
              <a:tblGrid>
                <a:gridCol w="1100200"/>
                <a:gridCol w="4043300"/>
                <a:gridCol w="1146475"/>
                <a:gridCol w="3997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9th Sep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Introduction to Knowledge Graphs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21st Oct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E">
                          <a:solidFill>
                            <a:schemeClr val="dk1"/>
                          </a:solidFill>
                        </a:rPr>
                        <a:t>Inductive reasoning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16th Sep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E"/>
                        <a:t>Models for Knowledge Graphs</a:t>
                      </a:r>
                      <a:endParaRPr b="1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28th Oct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KG Creation (no lab on Monday)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23rd Sep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Querying and Serialization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4th Nov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KG Alignment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30th Sep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Schemas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11th Nov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Publishing and Linked Open Data</a:t>
                      </a:r>
                      <a:endParaRPr i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7th Oct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Deductive reasoning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18th Nov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Linguistic Linked Open Data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14th Oct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E"/>
                        <a:t>No Lecture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25th Nov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Enterprise Knowledge Graphs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Examples of other valid URLs</a:t>
            </a:r>
            <a:endParaRPr/>
          </a:p>
        </p:txBody>
      </p:sp>
      <p:sp>
        <p:nvSpPr>
          <p:cNvPr id="452" name="Google Shape;452;p33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ftp://ftp.is.co.za/rfc/rfc1808.txt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http://www.ietf.org/rfc/rfc2396.txt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ldap://[2001:db8::7]/c=GB?objectClass?one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mailto:John.Doe@example.com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news:comp.infosystems.www.servers.unix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tel:+1-816-555-1212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telnet://192.0.2.16:80/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urn:oasis:names:specification:docbook:dtd:xml:4.1.2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Relative URLs</a:t>
            </a:r>
            <a:endParaRPr/>
          </a:p>
        </p:txBody>
      </p:sp>
      <p:sp>
        <p:nvSpPr>
          <p:cNvPr id="459" name="Google Shape;459;p34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2400"/>
              <a:t>URLs may be resolved relative to the </a:t>
            </a:r>
            <a:r>
              <a:rPr b="1" lang="en-IE" sz="2400"/>
              <a:t>Base URL</a:t>
            </a:r>
            <a:r>
              <a:rPr lang="en-IE" sz="2400"/>
              <a:t> (e.g., the URL used to find the document)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IE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&lt;http</a:t>
            </a:r>
            <a:r>
              <a:rPr b="1" lang="en-I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://</a:t>
            </a:r>
            <a:r>
              <a:rPr b="1" lang="en-IE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www.example.com</a:t>
            </a:r>
            <a:r>
              <a:rPr b="1" lang="en-IE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/path/to/file</a:t>
            </a:r>
            <a:r>
              <a:rPr b="1" lang="en-IE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#identifer</a:t>
            </a:r>
            <a:r>
              <a:rPr b="1" lang="en-I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1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IE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&lt;</a:t>
            </a:r>
            <a:r>
              <a:rPr b="1" lang="en-I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//</a:t>
            </a:r>
            <a:r>
              <a:rPr b="1" lang="en-IE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www.example.com</a:t>
            </a:r>
            <a:r>
              <a:rPr b="1" lang="en-IE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/path/to/file</a:t>
            </a:r>
            <a:r>
              <a:rPr b="1" lang="en-IE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#identifer</a:t>
            </a:r>
            <a:r>
              <a:rPr b="1" lang="en-I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br>
              <a:rPr b="1" lang="en-IE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-IE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&lt;</a:t>
            </a:r>
            <a:r>
              <a:rPr b="1" lang="en-IE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/path/to/file</a:t>
            </a:r>
            <a:r>
              <a:rPr b="1" lang="en-IE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#identifer</a:t>
            </a:r>
            <a:r>
              <a:rPr b="1" lang="en-I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br>
              <a:rPr b="1" lang="en-IE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-IE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         &lt;</a:t>
            </a:r>
            <a:r>
              <a:rPr b="1" lang="en-IE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file</a:t>
            </a:r>
            <a:r>
              <a:rPr b="1" lang="en-IE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#identifer</a:t>
            </a:r>
            <a:r>
              <a:rPr b="1" lang="en-I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br>
              <a:rPr b="1" lang="en-IE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-IE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             &lt;</a:t>
            </a:r>
            <a:r>
              <a:rPr b="1" lang="en-IE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#identifer</a:t>
            </a:r>
            <a:r>
              <a:rPr b="1" lang="en-I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1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IRIs with prefixes</a:t>
            </a:r>
            <a:endParaRPr/>
          </a:p>
        </p:txBody>
      </p:sp>
      <p:sp>
        <p:nvSpPr>
          <p:cNvPr id="466" name="Google Shape;466;p35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lang="en-IE" sz="3200">
                <a:solidFill>
                  <a:schemeClr val="dk1"/>
                </a:solidFill>
              </a:rPr>
              <a:t>CURIESs = Compact URIs</a:t>
            </a:r>
            <a:endParaRPr sz="3200">
              <a:solidFill>
                <a:schemeClr val="dk1"/>
              </a:solidFill>
            </a:endParaRPr>
          </a:p>
          <a:p>
            <a:pPr indent="-342900" lvl="1" marL="342900" rtl="0" algn="l">
              <a:lnSpc>
                <a:spcPct val="100000"/>
              </a:lnSpc>
              <a:spcBef>
                <a:spcPts val="1160"/>
              </a:spcBef>
              <a:spcAft>
                <a:spcPts val="0"/>
              </a:spcAft>
              <a:buClr>
                <a:srgbClr val="0070C0"/>
              </a:buClr>
              <a:buSzPts val="2800"/>
              <a:buChar char="•"/>
            </a:pPr>
            <a:r>
              <a:rPr lang="en-IE" sz="280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IE" sz="280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http://ex.org/Dublin&gt; </a:t>
            </a:r>
            <a:r>
              <a:rPr lang="en-IE" sz="2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↔ </a:t>
            </a:r>
            <a:r>
              <a:rPr lang="en-IE" sz="2800">
                <a:solidFill>
                  <a:srgbClr val="E36C09"/>
                </a:solidFill>
                <a:latin typeface="Courier New"/>
                <a:ea typeface="Courier New"/>
                <a:cs typeface="Courier New"/>
                <a:sym typeface="Courier New"/>
              </a:rPr>
              <a:t>ex</a:t>
            </a:r>
            <a:r>
              <a:rPr lang="en-IE" sz="2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IE" sz="2800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Dublin</a:t>
            </a:r>
            <a:endParaRPr sz="2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16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70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1" marL="342900" rtl="0" algn="l">
              <a:lnSpc>
                <a:spcPct val="100000"/>
              </a:lnSpc>
              <a:spcBef>
                <a:spcPts val="1160"/>
              </a:spcBef>
              <a:spcAft>
                <a:spcPts val="0"/>
              </a:spcAft>
              <a:buClr>
                <a:srgbClr val="E36C09"/>
              </a:buClr>
              <a:buSzPts val="2800"/>
              <a:buChar char="•"/>
            </a:pPr>
            <a:r>
              <a:rPr lang="en-IE" sz="2800">
                <a:solidFill>
                  <a:srgbClr val="E36C0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"</a:t>
            </a:r>
            <a:r>
              <a:rPr lang="en-IE" sz="2800">
                <a:solidFill>
                  <a:srgbClr val="E36C09"/>
                </a:solidFill>
                <a:latin typeface="Courier New"/>
                <a:ea typeface="Courier New"/>
                <a:cs typeface="Courier New"/>
                <a:sym typeface="Courier New"/>
              </a:rPr>
              <a:t>ex:</a:t>
            </a:r>
            <a:r>
              <a:rPr lang="en-IE" sz="2800">
                <a:solidFill>
                  <a:srgbClr val="E36C0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" </a:t>
            </a:r>
            <a:r>
              <a:rPr lang="en-IE" sz="2800">
                <a:solidFill>
                  <a:srgbClr val="E36C09"/>
                </a:solidFill>
              </a:rPr>
              <a:t>denotes a </a:t>
            </a:r>
            <a:r>
              <a:rPr lang="en-IE" sz="2800" u="sng">
                <a:solidFill>
                  <a:srgbClr val="E36C09"/>
                </a:solidFill>
              </a:rPr>
              <a:t>prefix</a:t>
            </a:r>
            <a:r>
              <a:rPr lang="en-IE" sz="2800">
                <a:solidFill>
                  <a:srgbClr val="E36C09"/>
                </a:solidFill>
              </a:rPr>
              <a:t> for</a:t>
            </a:r>
            <a:r>
              <a:rPr lang="en-IE" sz="2800">
                <a:solidFill>
                  <a:srgbClr val="E36C0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IE" sz="280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http://ex.org/</a:t>
            </a:r>
            <a:endParaRPr sz="2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1" marL="342900" rtl="0" algn="l">
              <a:lnSpc>
                <a:spcPct val="100000"/>
              </a:lnSpc>
              <a:spcBef>
                <a:spcPts val="1160"/>
              </a:spcBef>
              <a:spcAft>
                <a:spcPts val="0"/>
              </a:spcAft>
              <a:buClr>
                <a:srgbClr val="00B050"/>
              </a:buClr>
              <a:buSzPts val="2800"/>
              <a:buChar char="•"/>
            </a:pPr>
            <a:r>
              <a:rPr lang="en-IE" sz="2800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"Dublin</a:t>
            </a:r>
            <a:r>
              <a:rPr lang="en-IE" sz="2800">
                <a:solidFill>
                  <a:srgbClr val="00B05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" </a:t>
            </a:r>
            <a:r>
              <a:rPr lang="en-IE" sz="2800">
                <a:solidFill>
                  <a:srgbClr val="00B050"/>
                </a:solidFill>
              </a:rPr>
              <a:t>is the </a:t>
            </a:r>
            <a:r>
              <a:rPr lang="en-IE" sz="2800" u="sng">
                <a:solidFill>
                  <a:srgbClr val="00B050"/>
                </a:solidFill>
              </a:rPr>
              <a:t>local name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Frequently used prefixes</a:t>
            </a:r>
            <a:endParaRPr/>
          </a:p>
        </p:txBody>
      </p:sp>
      <p:pic>
        <p:nvPicPr>
          <p:cNvPr id="473" name="Google Shape;47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7911" y="1929475"/>
            <a:ext cx="7496175" cy="216605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36"/>
          <p:cNvSpPr/>
          <p:nvPr/>
        </p:nvSpPr>
        <p:spPr>
          <a:xfrm>
            <a:off x="1034825" y="4600225"/>
            <a:ext cx="9633300" cy="94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500">
                <a:latin typeface="Calibri"/>
                <a:ea typeface="Calibri"/>
                <a:cs typeface="Calibri"/>
                <a:sym typeface="Calibri"/>
              </a:rPr>
              <a:t>Look up any prefix at </a:t>
            </a:r>
            <a:r>
              <a:rPr lang="en-IE" sz="25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https://prefix.cc/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8316" y="3936821"/>
            <a:ext cx="6573434" cy="2049623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3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From strings...</a:t>
            </a:r>
            <a:endParaRPr/>
          </a:p>
        </p:txBody>
      </p:sp>
      <p:pic>
        <p:nvPicPr>
          <p:cNvPr id="482" name="Google Shape;482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050" y="1690825"/>
            <a:ext cx="5740717" cy="2491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1716" y="3936821"/>
            <a:ext cx="6660031" cy="2049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050" y="1690825"/>
            <a:ext cx="6743700" cy="249174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3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...to URIs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What about numbers?</a:t>
            </a:r>
            <a:endParaRPr/>
          </a:p>
        </p:txBody>
      </p:sp>
      <p:pic>
        <p:nvPicPr>
          <p:cNvPr id="497" name="Google Shape;49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1716" y="3936821"/>
            <a:ext cx="6660031" cy="2049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050" y="1690825"/>
            <a:ext cx="6743700" cy="249174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39"/>
          <p:cNvSpPr/>
          <p:nvPr/>
        </p:nvSpPr>
        <p:spPr>
          <a:xfrm>
            <a:off x="5032975" y="3476025"/>
            <a:ext cx="2643600" cy="884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39"/>
          <p:cNvSpPr/>
          <p:nvPr/>
        </p:nvSpPr>
        <p:spPr>
          <a:xfrm>
            <a:off x="8353775" y="1909700"/>
            <a:ext cx="3076200" cy="132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Should we assign URIs to numbers?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39"/>
          <p:cNvSpPr/>
          <p:nvPr/>
        </p:nvSpPr>
        <p:spPr>
          <a:xfrm>
            <a:off x="11110150" y="5597400"/>
            <a:ext cx="1081800" cy="495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Linked Open Numbers</a:t>
            </a:r>
            <a:endParaRPr/>
          </a:p>
        </p:txBody>
      </p:sp>
      <p:sp>
        <p:nvSpPr>
          <p:cNvPr id="508" name="Google Shape;508;p40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Someone actually did this!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 u="sng">
                <a:solidFill>
                  <a:schemeClr val="hlink"/>
                </a:solidFill>
                <a:hlinkClick r:id="rId3"/>
              </a:rPr>
              <a:t>http://km.aifb.kit.edu/projects/numbers/web/n1000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This was originally meant as a joke though…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What are the disadvantages of using URIs for numbers?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RDF Literals</a:t>
            </a:r>
            <a:endParaRPr/>
          </a:p>
        </p:txBody>
      </p:sp>
      <p:sp>
        <p:nvSpPr>
          <p:cNvPr id="515" name="Google Shape;515;p41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/>
              <a:t>Literals are for datatype values, like strings, numbers, booleans, dates, times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/>
              <a:t>Only allowed in object position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6" name="Google Shape;51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0313" y="3580545"/>
            <a:ext cx="7569518" cy="2125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00313" y="4266345"/>
            <a:ext cx="914400" cy="231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00313" y="4797077"/>
            <a:ext cx="1011366" cy="231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00313" y="5333145"/>
            <a:ext cx="1011366" cy="231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Datatype literals</a:t>
            </a:r>
            <a:endParaRPr/>
          </a:p>
        </p:txBody>
      </p:sp>
      <p:sp>
        <p:nvSpPr>
          <p:cNvPr id="526" name="Google Shape;526;p42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F6128"/>
              </a:buClr>
              <a:buSzPts val="2960"/>
              <a:buFont typeface="Calibri"/>
              <a:buChar char="•"/>
            </a:pPr>
            <a:r>
              <a:rPr lang="en-IE" sz="2960">
                <a:solidFill>
                  <a:srgbClr val="4F6128"/>
                </a:solidFill>
              </a:rPr>
              <a:t>“lexical-value”^^ex:datatype</a:t>
            </a:r>
            <a:endParaRPr sz="2960">
              <a:solidFill>
                <a:srgbClr val="4F6128"/>
              </a:solidFill>
            </a:endParaRPr>
          </a:p>
          <a:p>
            <a:pPr indent="-285750" lvl="1" marL="742950" rtl="0" algn="l">
              <a:lnSpc>
                <a:spcPct val="80000"/>
              </a:lnSpc>
              <a:spcBef>
                <a:spcPts val="1118"/>
              </a:spcBef>
              <a:spcAft>
                <a:spcPts val="0"/>
              </a:spcAft>
              <a:buClr>
                <a:srgbClr val="4F6128"/>
              </a:buClr>
              <a:buSzPts val="2590"/>
              <a:buFont typeface="Calibri"/>
              <a:buChar char="–"/>
            </a:pPr>
            <a:r>
              <a:rPr lang="en-IE" sz="2590">
                <a:solidFill>
                  <a:srgbClr val="4F6128"/>
                </a:solidFill>
              </a:rPr>
              <a:t>“200”^^xsd:int</a:t>
            </a:r>
            <a:endParaRPr sz="2590">
              <a:solidFill>
                <a:srgbClr val="4F6128"/>
              </a:solidFill>
            </a:endParaRPr>
          </a:p>
          <a:p>
            <a:pPr indent="-285750" lvl="1" marL="742950" rtl="0" algn="l">
              <a:lnSpc>
                <a:spcPct val="80000"/>
              </a:lnSpc>
              <a:spcBef>
                <a:spcPts val="1118"/>
              </a:spcBef>
              <a:spcAft>
                <a:spcPts val="0"/>
              </a:spcAft>
              <a:buClr>
                <a:srgbClr val="4F6128"/>
              </a:buClr>
              <a:buSzPts val="2590"/>
              <a:buFont typeface="Calibri"/>
              <a:buChar char="–"/>
            </a:pPr>
            <a:r>
              <a:rPr lang="en-IE" sz="2590">
                <a:solidFill>
                  <a:srgbClr val="4F6128"/>
                </a:solidFill>
              </a:rPr>
              <a:t>“2014-12-13”^^xsd:date</a:t>
            </a:r>
            <a:endParaRPr sz="2590">
              <a:solidFill>
                <a:srgbClr val="4F6128"/>
              </a:solidFill>
            </a:endParaRPr>
          </a:p>
          <a:p>
            <a:pPr indent="-285750" lvl="1" marL="742950" rtl="0" algn="l">
              <a:lnSpc>
                <a:spcPct val="80000"/>
              </a:lnSpc>
              <a:spcBef>
                <a:spcPts val="1118"/>
              </a:spcBef>
              <a:spcAft>
                <a:spcPts val="0"/>
              </a:spcAft>
              <a:buClr>
                <a:srgbClr val="4F6128"/>
              </a:buClr>
              <a:buSzPts val="2590"/>
              <a:buFont typeface="Calibri"/>
              <a:buChar char="–"/>
            </a:pPr>
            <a:r>
              <a:rPr lang="en-IE" sz="2590">
                <a:solidFill>
                  <a:srgbClr val="4F6128"/>
                </a:solidFill>
              </a:rPr>
              <a:t>“true”^^xsd:boolean</a:t>
            </a:r>
            <a:endParaRPr sz="2590">
              <a:solidFill>
                <a:srgbClr val="4F6128"/>
              </a:solidFill>
            </a:endParaRPr>
          </a:p>
          <a:p>
            <a:pPr indent="-285750" lvl="1" marL="742950" rtl="0" algn="l">
              <a:lnSpc>
                <a:spcPct val="80000"/>
              </a:lnSpc>
              <a:spcBef>
                <a:spcPts val="1118"/>
              </a:spcBef>
              <a:spcAft>
                <a:spcPts val="0"/>
              </a:spcAft>
              <a:buClr>
                <a:srgbClr val="4F6128"/>
              </a:buClr>
              <a:buSzPts val="2590"/>
              <a:buFont typeface="Calibri"/>
              <a:buChar char="–"/>
            </a:pPr>
            <a:r>
              <a:rPr lang="en-IE" sz="2590">
                <a:solidFill>
                  <a:srgbClr val="4F6128"/>
                </a:solidFill>
              </a:rPr>
              <a:t>“this is a string”^^xsd:string</a:t>
            </a:r>
            <a:endParaRPr sz="2590">
              <a:solidFill>
                <a:srgbClr val="4F6128"/>
              </a:solidFill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11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Calibri"/>
              <a:buChar char="•"/>
            </a:pPr>
            <a:r>
              <a:rPr lang="en-IE" sz="2960">
                <a:solidFill>
                  <a:schemeClr val="dk1"/>
                </a:solidFill>
              </a:rPr>
              <a:t>If the datatype is omitted, it’s a </a:t>
            </a:r>
            <a:r>
              <a:rPr b="1" lang="en-IE" sz="2960">
                <a:solidFill>
                  <a:schemeClr val="dk1"/>
                </a:solidFill>
              </a:rPr>
              <a:t>plain literal</a:t>
            </a:r>
            <a:endParaRPr b="1" sz="3200">
              <a:solidFill>
                <a:schemeClr val="dk1"/>
              </a:solidFill>
            </a:endParaRPr>
          </a:p>
          <a:p>
            <a:pPr indent="-285750" lvl="1" marL="742950" rtl="0" algn="l">
              <a:lnSpc>
                <a:spcPct val="80000"/>
              </a:lnSpc>
              <a:spcBef>
                <a:spcPts val="1118"/>
              </a:spcBef>
              <a:spcAft>
                <a:spcPts val="0"/>
              </a:spcAft>
              <a:buClr>
                <a:srgbClr val="4F6128"/>
              </a:buClr>
              <a:buSzPts val="2590"/>
              <a:buFont typeface="Calibri"/>
              <a:buChar char="–"/>
            </a:pPr>
            <a:r>
              <a:rPr lang="en-IE" sz="2590">
                <a:solidFill>
                  <a:srgbClr val="4F6128"/>
                </a:solidFill>
              </a:rPr>
              <a:t>“this is a string”</a:t>
            </a:r>
            <a:r>
              <a:rPr lang="en-IE" sz="2590">
                <a:solidFill>
                  <a:srgbClr val="000000"/>
                </a:solidFill>
              </a:rPr>
              <a:t>  (NB not the same as </a:t>
            </a:r>
            <a:r>
              <a:rPr lang="en-IE" sz="2590">
                <a:solidFill>
                  <a:srgbClr val="4F6128"/>
                </a:solidFill>
              </a:rPr>
              <a:t>“this is a string”^^xsd:string</a:t>
            </a:r>
            <a:r>
              <a:rPr lang="en-IE" sz="2590">
                <a:solidFill>
                  <a:srgbClr val="000000"/>
                </a:solidFill>
              </a:rPr>
              <a:t>)</a:t>
            </a:r>
            <a:endParaRPr sz="2800">
              <a:solidFill>
                <a:srgbClr val="000000"/>
              </a:solidFill>
            </a:endParaRPr>
          </a:p>
          <a:p>
            <a:pPr indent="-285750" lvl="1" marL="742950" rtl="0" algn="l">
              <a:lnSpc>
                <a:spcPct val="80000"/>
              </a:lnSpc>
              <a:spcBef>
                <a:spcPts val="1118"/>
              </a:spcBef>
              <a:spcAft>
                <a:spcPts val="0"/>
              </a:spcAft>
              <a:buClr>
                <a:srgbClr val="4F6128"/>
              </a:buClr>
              <a:buSzPts val="2590"/>
              <a:buChar char="–"/>
            </a:pPr>
            <a:r>
              <a:rPr lang="en-IE" sz="2590">
                <a:solidFill>
                  <a:srgbClr val="4F6128"/>
                </a:solidFill>
              </a:rPr>
              <a:t>“200” </a:t>
            </a:r>
            <a:r>
              <a:rPr lang="en-IE" sz="2590">
                <a:solidFill>
                  <a:schemeClr val="dk1"/>
                </a:solidFill>
              </a:rPr>
              <a:t>is a string, not a number!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6"/>
          <p:cNvSpPr txBox="1"/>
          <p:nvPr>
            <p:ph type="ctrTitle"/>
          </p:nvPr>
        </p:nvSpPr>
        <p:spPr>
          <a:xfrm>
            <a:off x="6779675" y="731124"/>
            <a:ext cx="5162100" cy="53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Graphs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Datatypes</a:t>
            </a:r>
            <a:endParaRPr/>
          </a:p>
        </p:txBody>
      </p:sp>
      <p:sp>
        <p:nvSpPr>
          <p:cNvPr id="533" name="Google Shape;533;p43"/>
          <p:cNvSpPr txBox="1"/>
          <p:nvPr>
            <p:ph idx="1" type="body"/>
          </p:nvPr>
        </p:nvSpPr>
        <p:spPr>
          <a:xfrm>
            <a:off x="838200" y="1825625"/>
            <a:ext cx="44487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RDF uses XML Schema Descriptions (XSD)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Custom datatypes are allowed in OWL</a:t>
            </a:r>
            <a:endParaRPr/>
          </a:p>
        </p:txBody>
      </p:sp>
      <p:pic>
        <p:nvPicPr>
          <p:cNvPr descr="Diagram of built-in type hierarchy" id="534" name="Google Shape;53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5425" y="128288"/>
            <a:ext cx="5791200" cy="660141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43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Datatypes</a:t>
            </a:r>
            <a:endParaRPr/>
          </a:p>
        </p:txBody>
      </p:sp>
      <p:sp>
        <p:nvSpPr>
          <p:cNvPr id="542" name="Google Shape;542;p44"/>
          <p:cNvSpPr/>
          <p:nvPr/>
        </p:nvSpPr>
        <p:spPr>
          <a:xfrm>
            <a:off x="1051475" y="1946600"/>
            <a:ext cx="3591900" cy="8934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Boolean: true/false or 0/1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44"/>
          <p:cNvSpPr/>
          <p:nvPr/>
        </p:nvSpPr>
        <p:spPr>
          <a:xfrm>
            <a:off x="1743625" y="3580033"/>
            <a:ext cx="3591900" cy="8934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Numeric: int, double, float, decimal, unsigned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44"/>
          <p:cNvSpPr/>
          <p:nvPr/>
        </p:nvSpPr>
        <p:spPr>
          <a:xfrm>
            <a:off x="6213725" y="2763317"/>
            <a:ext cx="3591900" cy="8934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Temporal: date, time, dateTime, duration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44"/>
          <p:cNvSpPr/>
          <p:nvPr/>
        </p:nvSpPr>
        <p:spPr>
          <a:xfrm>
            <a:off x="6998875" y="4396750"/>
            <a:ext cx="3591900" cy="8934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string, XML name, Base64, HTML, XML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Language-tagged strings</a:t>
            </a:r>
            <a:endParaRPr/>
          </a:p>
        </p:txBody>
      </p:sp>
      <p:sp>
        <p:nvSpPr>
          <p:cNvPr id="552" name="Google Shape;552;p45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200">
                <a:solidFill>
                  <a:schemeClr val="dk1"/>
                </a:solidFill>
              </a:rPr>
              <a:t>Specify that a string is in a given language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240"/>
              </a:spcBef>
              <a:spcAft>
                <a:spcPts val="0"/>
              </a:spcAft>
              <a:buNone/>
            </a:pPr>
            <a:r>
              <a:rPr lang="en-IE" sz="3200">
                <a:solidFill>
                  <a:srgbClr val="4F6128"/>
                </a:solidFill>
                <a:latin typeface="Roboto Mono"/>
                <a:ea typeface="Roboto Mono"/>
                <a:cs typeface="Roboto Mono"/>
                <a:sym typeface="Roboto Mono"/>
              </a:rPr>
              <a:t>“string”@lang-tag</a:t>
            </a:r>
            <a:endParaRPr sz="3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240"/>
              </a:spcBef>
              <a:spcAft>
                <a:spcPts val="0"/>
              </a:spcAft>
              <a:buNone/>
            </a:pPr>
            <a:r>
              <a:rPr lang="en-IE" sz="3200">
                <a:solidFill>
                  <a:schemeClr val="dk1"/>
                </a:solidFill>
              </a:rPr>
              <a:t>No datatype!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240"/>
              </a:spcBef>
              <a:spcAft>
                <a:spcPts val="0"/>
              </a:spcAft>
              <a:buNone/>
            </a:pPr>
            <a:r>
              <a:rPr lang="en-IE" sz="3200">
                <a:solidFill>
                  <a:srgbClr val="4F6128"/>
                </a:solidFill>
                <a:latin typeface="Roboto Mono"/>
                <a:ea typeface="Roboto Mono"/>
                <a:cs typeface="Roboto Mono"/>
                <a:sym typeface="Roboto Mono"/>
              </a:rPr>
              <a:t>“Ireland”@en            “Éire”@ga</a:t>
            </a:r>
            <a:endParaRPr sz="3200">
              <a:solidFill>
                <a:srgbClr val="4F612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240"/>
              </a:spcBef>
              <a:spcAft>
                <a:spcPts val="0"/>
              </a:spcAft>
              <a:buNone/>
            </a:pPr>
            <a:r>
              <a:rPr lang="en-IE" sz="3200">
                <a:solidFill>
                  <a:schemeClr val="dk1"/>
                </a:solidFill>
              </a:rPr>
              <a:t>Should be used for all natural language content</a:t>
            </a: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Having to name everything is hard work</a:t>
            </a:r>
            <a:endParaRPr/>
          </a:p>
        </p:txBody>
      </p:sp>
      <p:pic>
        <p:nvPicPr>
          <p:cNvPr descr="http://2.bp.blogspot.com/_3xEmG3Sn1lw/S-leizYHJoI/AAAAAAAAAMU/0wjZ0D3hH8c/s1600/semanticweb.jpg" id="559" name="Google Shape;55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3950" y="1571975"/>
            <a:ext cx="4149289" cy="51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Blank nodes</a:t>
            </a:r>
            <a:endParaRPr/>
          </a:p>
        </p:txBody>
      </p:sp>
      <p:sp>
        <p:nvSpPr>
          <p:cNvPr id="566" name="Google Shape;566;p47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IE" sz="2960">
                <a:solidFill>
                  <a:schemeClr val="dk1"/>
                </a:solidFill>
              </a:rPr>
              <a:t>Syntax: </a:t>
            </a:r>
            <a:r>
              <a:rPr lang="en-IE" sz="2960">
                <a:solidFill>
                  <a:srgbClr val="4F6128"/>
                </a:solidFill>
              </a:rPr>
              <a:t>_:blankNode</a:t>
            </a:r>
            <a:endParaRPr sz="2960">
              <a:solidFill>
                <a:srgbClr val="4F6128"/>
              </a:solidFill>
            </a:endParaRPr>
          </a:p>
          <a:p>
            <a:pPr indent="-342900" lvl="0" marL="342900" rtl="0" algn="l">
              <a:spcBef>
                <a:spcPts val="11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Calibri"/>
              <a:buChar char="•"/>
            </a:pPr>
            <a:r>
              <a:rPr lang="en-IE" sz="2960">
                <a:solidFill>
                  <a:schemeClr val="dk1"/>
                </a:solidFill>
              </a:rPr>
              <a:t>Represents existence of something</a:t>
            </a:r>
            <a:endParaRPr sz="2800">
              <a:solidFill>
                <a:schemeClr val="dk1"/>
              </a:solidFill>
            </a:endParaRPr>
          </a:p>
          <a:p>
            <a:pPr indent="-342900" lvl="0" marL="342900" rtl="0" algn="l">
              <a:spcBef>
                <a:spcPts val="11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Calibri"/>
              <a:buChar char="•"/>
            </a:pPr>
            <a:r>
              <a:rPr lang="en-IE" sz="2960">
                <a:solidFill>
                  <a:schemeClr val="dk1"/>
                </a:solidFill>
              </a:rPr>
              <a:t>Can only appear in subject or object position</a:t>
            </a:r>
            <a:endParaRPr/>
          </a:p>
        </p:txBody>
      </p:sp>
      <p:pic>
        <p:nvPicPr>
          <p:cNvPr id="567" name="Google Shape;56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7333" y="3778095"/>
            <a:ext cx="5895023" cy="2125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53333" y="4463895"/>
            <a:ext cx="914400" cy="231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53333" y="5530695"/>
            <a:ext cx="1011366" cy="231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53334" y="4994627"/>
            <a:ext cx="914400" cy="231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Blank node semantics</a:t>
            </a:r>
            <a:endParaRPr/>
          </a:p>
        </p:txBody>
      </p:sp>
      <p:pic>
        <p:nvPicPr>
          <p:cNvPr id="577" name="Google Shape;57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8929" y="3162052"/>
            <a:ext cx="1274126" cy="106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00677" y="1303875"/>
            <a:ext cx="6990628" cy="1540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00677" y="4443800"/>
            <a:ext cx="6990628" cy="154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Blank nodes as local identifiers</a:t>
            </a:r>
            <a:endParaRPr/>
          </a:p>
        </p:txBody>
      </p:sp>
      <p:pic>
        <p:nvPicPr>
          <p:cNvPr id="586" name="Google Shape;58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4650" y="1359819"/>
            <a:ext cx="2846510" cy="2194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6649" y="1358861"/>
            <a:ext cx="2819400" cy="2196363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49"/>
          <p:cNvSpPr/>
          <p:nvPr/>
        </p:nvSpPr>
        <p:spPr>
          <a:xfrm>
            <a:off x="5585150" y="2188992"/>
            <a:ext cx="577500" cy="5361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9" name="Google Shape;589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2070" y="3771450"/>
            <a:ext cx="3647555" cy="217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40978" y="4600186"/>
            <a:ext cx="2261527" cy="517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80477" y="3868816"/>
            <a:ext cx="5367337" cy="197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75360" y="4453938"/>
            <a:ext cx="1777574" cy="449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“Blank nodes considered harmful”</a:t>
            </a:r>
            <a:endParaRPr/>
          </a:p>
        </p:txBody>
      </p:sp>
      <p:sp>
        <p:nvSpPr>
          <p:cNvPr id="599" name="Google Shape;599;p50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They are fine for transient data that’s not meant to be stored.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They can be the only viable option if a changeable upstream data source doesn’t provide identifiers that persist across requests/updates.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They can be tolerable for unimportant auxiliary resources that don’t correspond to a meaningful entity in the domain of interest (e.g., some n-ary relations) and are not worth the hassle of maintaining a stable URI.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16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http://richard.cyganiak.de/blog/2011/03/blank-nodes-considered-harmful/</a:t>
            </a: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RDF model summary</a:t>
            </a:r>
            <a:endParaRPr/>
          </a:p>
        </p:txBody>
      </p:sp>
      <p:graphicFrame>
        <p:nvGraphicFramePr>
          <p:cNvPr id="606" name="Google Shape;606;p51"/>
          <p:cNvGraphicFramePr/>
          <p:nvPr/>
        </p:nvGraphicFramePr>
        <p:xfrm>
          <a:off x="1314688" y="228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{B03A6D2D-3CF6-4031-A590-27F88C56DAFF}</a:tableStyleId>
              </a:tblPr>
              <a:tblGrid>
                <a:gridCol w="1944525"/>
                <a:gridCol w="1267175"/>
                <a:gridCol w="1464725"/>
                <a:gridCol w="1257750"/>
                <a:gridCol w="46444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E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Subject</a:t>
                      </a:r>
                      <a:endParaRPr b="1"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E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Property</a:t>
                      </a:r>
                      <a:endParaRPr b="1"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E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Object</a:t>
                      </a:r>
                      <a:endParaRPr b="1"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E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Example</a:t>
                      </a:r>
                      <a:endParaRPr b="1"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URI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Allowed</a:t>
                      </a:r>
                      <a:endParaRPr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Allowed</a:t>
                      </a:r>
                      <a:endParaRPr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Allowed</a:t>
                      </a:r>
                      <a:endParaRPr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&lt;http://john.mccr.ae/&gt;</a:t>
                      </a:r>
                      <a:endParaRPr sz="16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Blank Node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Allowed</a:t>
                      </a:r>
                      <a:endParaRPr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Not Allowed</a:t>
                      </a:r>
                      <a:endParaRPr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Allowed</a:t>
                      </a:r>
                      <a:endParaRPr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_:bnode</a:t>
                      </a:r>
                      <a:endParaRPr sz="16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Plain Literal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Not Allowed</a:t>
                      </a:r>
                      <a:endParaRPr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E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Not Allowed</a:t>
                      </a:r>
                      <a:endParaRPr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E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Allowed</a:t>
                      </a:r>
                      <a:endParaRPr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"abcdef"</a:t>
                      </a:r>
                      <a:endParaRPr sz="16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Typed Literal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E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Not Allowed</a:t>
                      </a:r>
                      <a:endParaRPr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E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Not Allowed</a:t>
                      </a:r>
                      <a:endParaRPr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E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Allowed</a:t>
                      </a:r>
                      <a:endParaRPr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"10000"^^xsd:int</a:t>
                      </a:r>
                      <a:endParaRPr sz="16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Lang-tagged Literal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E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Not Allowed</a:t>
                      </a:r>
                      <a:endParaRPr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E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Not Allowed</a:t>
                      </a:r>
                      <a:endParaRPr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E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Allowed</a:t>
                      </a:r>
                      <a:endParaRPr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"Hello, world!”@en</a:t>
                      </a:r>
                      <a:endParaRPr sz="16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07" name="Google Shape;607;p51"/>
          <p:cNvSpPr/>
          <p:nvPr/>
        </p:nvSpPr>
        <p:spPr>
          <a:xfrm>
            <a:off x="903100" y="2756375"/>
            <a:ext cx="376200" cy="8211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51"/>
          <p:cNvSpPr txBox="1"/>
          <p:nvPr/>
        </p:nvSpPr>
        <p:spPr>
          <a:xfrm rot="-5400000">
            <a:off x="-32825" y="2950475"/>
            <a:ext cx="10629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Resources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2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Task</a:t>
            </a:r>
            <a:endParaRPr/>
          </a:p>
        </p:txBody>
      </p:sp>
      <p:sp>
        <p:nvSpPr>
          <p:cNvPr id="615" name="Google Shape;615;p52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Let’s model something in RDF</a:t>
            </a:r>
            <a:endParaRPr/>
          </a:p>
        </p:txBody>
      </p:sp>
      <p:sp>
        <p:nvSpPr>
          <p:cNvPr id="616" name="Google Shape;616;p52"/>
          <p:cNvSpPr txBox="1"/>
          <p:nvPr/>
        </p:nvSpPr>
        <p:spPr>
          <a:xfrm>
            <a:off x="1751983" y="4335758"/>
            <a:ext cx="7057500" cy="19389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 the following in RDF: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“Sharknado is the first movie of the Sharknado series. It first aired on July 11, 2013. The movie stars Tara Reid and Ian Ziering. The movie was followed by ‘Sharknado 2: The Second One’.</a:t>
            </a:r>
            <a:endParaRPr/>
          </a:p>
        </p:txBody>
      </p:sp>
      <p:pic>
        <p:nvPicPr>
          <p:cNvPr descr="File:Sharknado poster.jpg" id="617" name="Google Shape;61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9627" y="4335758"/>
            <a:ext cx="1308973" cy="1938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From relations to graphs</a:t>
            </a:r>
            <a:endParaRPr/>
          </a:p>
        </p:txBody>
      </p:sp>
      <p:graphicFrame>
        <p:nvGraphicFramePr>
          <p:cNvPr id="258" name="Google Shape;258;p17"/>
          <p:cNvGraphicFramePr/>
          <p:nvPr/>
        </p:nvGraphicFramePr>
        <p:xfrm>
          <a:off x="1055350" y="2096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{B03A6D2D-3CF6-4031-A590-27F88C56DAFF}</a:tableStyleId>
              </a:tblPr>
              <a:tblGrid>
                <a:gridCol w="1149550"/>
                <a:gridCol w="1149550"/>
                <a:gridCol w="1149550"/>
                <a:gridCol w="1149550"/>
                <a:gridCol w="11495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Name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County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Country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Population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Area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Galway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Galway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Ireland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80k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54km</a:t>
                      </a:r>
                      <a:r>
                        <a:rPr baseline="30000" lang="en-I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baseline="30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Dublin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Dublin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Ireland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554k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117km</a:t>
                      </a:r>
                      <a:r>
                        <a:rPr baseline="30000" lang="en-I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baseline="30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Cork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Cork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Ireland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210k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187km</a:t>
                      </a:r>
                      <a:r>
                        <a:rPr baseline="30000" lang="en-I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baseline="30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59" name="Google Shape;259;p17"/>
          <p:cNvSpPr/>
          <p:nvPr/>
        </p:nvSpPr>
        <p:spPr>
          <a:xfrm>
            <a:off x="7246025" y="2019525"/>
            <a:ext cx="2253300" cy="1000500"/>
          </a:xfrm>
          <a:prstGeom prst="ellipse">
            <a:avLst/>
          </a:prstGeom>
          <a:solidFill>
            <a:srgbClr val="72E0E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How to make this a graph?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7"/>
          <p:cNvSpPr/>
          <p:nvPr/>
        </p:nvSpPr>
        <p:spPr>
          <a:xfrm>
            <a:off x="5179725" y="4796375"/>
            <a:ext cx="2487000" cy="477000"/>
          </a:xfrm>
          <a:prstGeom prst="ellipse">
            <a:avLst/>
          </a:prstGeom>
          <a:solidFill>
            <a:srgbClr val="52D0B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id0001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7"/>
          <p:cNvSpPr/>
          <p:nvPr/>
        </p:nvSpPr>
        <p:spPr>
          <a:xfrm>
            <a:off x="9239825" y="3601875"/>
            <a:ext cx="2487000" cy="477000"/>
          </a:xfrm>
          <a:prstGeom prst="ellipse">
            <a:avLst/>
          </a:prstGeom>
          <a:solidFill>
            <a:srgbClr val="52D0B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Galway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7"/>
          <p:cNvSpPr/>
          <p:nvPr/>
        </p:nvSpPr>
        <p:spPr>
          <a:xfrm>
            <a:off x="9295925" y="4162781"/>
            <a:ext cx="2487000" cy="477000"/>
          </a:xfrm>
          <a:prstGeom prst="ellipse">
            <a:avLst/>
          </a:prstGeom>
          <a:solidFill>
            <a:srgbClr val="52D0B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Co. Galway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7"/>
          <p:cNvSpPr/>
          <p:nvPr/>
        </p:nvSpPr>
        <p:spPr>
          <a:xfrm>
            <a:off x="9295925" y="4723688"/>
            <a:ext cx="2487000" cy="477000"/>
          </a:xfrm>
          <a:prstGeom prst="ellipse">
            <a:avLst/>
          </a:prstGeom>
          <a:solidFill>
            <a:srgbClr val="52D0B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Ireland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7"/>
          <p:cNvSpPr/>
          <p:nvPr/>
        </p:nvSpPr>
        <p:spPr>
          <a:xfrm>
            <a:off x="9295925" y="5284594"/>
            <a:ext cx="2487000" cy="477000"/>
          </a:xfrm>
          <a:prstGeom prst="ellipse">
            <a:avLst/>
          </a:prstGeom>
          <a:solidFill>
            <a:srgbClr val="52D0B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80k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7"/>
          <p:cNvSpPr/>
          <p:nvPr/>
        </p:nvSpPr>
        <p:spPr>
          <a:xfrm>
            <a:off x="9295925" y="5845500"/>
            <a:ext cx="2487000" cy="477000"/>
          </a:xfrm>
          <a:prstGeom prst="ellipse">
            <a:avLst/>
          </a:prstGeom>
          <a:solidFill>
            <a:srgbClr val="52D0B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54km</a:t>
            </a:r>
            <a:r>
              <a:rPr baseline="30000" lang="en-IE" sz="2100">
                <a:latin typeface="Calibri"/>
                <a:ea typeface="Calibri"/>
                <a:cs typeface="Calibri"/>
                <a:sym typeface="Calibri"/>
              </a:rPr>
              <a:t>2</a:t>
            </a:r>
            <a:endParaRPr baseline="30000" sz="21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6" name="Google Shape;266;p17"/>
          <p:cNvCxnSpPr>
            <a:endCxn id="261" idx="2"/>
          </p:cNvCxnSpPr>
          <p:nvPr/>
        </p:nvCxnSpPr>
        <p:spPr>
          <a:xfrm flipH="1" rot="10800000">
            <a:off x="7666625" y="3840375"/>
            <a:ext cx="1573200" cy="1194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7" name="Google Shape;267;p17"/>
          <p:cNvCxnSpPr>
            <a:stCxn id="260" idx="6"/>
            <a:endCxn id="262" idx="2"/>
          </p:cNvCxnSpPr>
          <p:nvPr/>
        </p:nvCxnSpPr>
        <p:spPr>
          <a:xfrm flipH="1" rot="10800000">
            <a:off x="7666725" y="4401275"/>
            <a:ext cx="1629300" cy="633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8" name="Google Shape;268;p17"/>
          <p:cNvCxnSpPr>
            <a:endCxn id="263" idx="2"/>
          </p:cNvCxnSpPr>
          <p:nvPr/>
        </p:nvCxnSpPr>
        <p:spPr>
          <a:xfrm flipH="1" rot="10800000">
            <a:off x="7666625" y="4962188"/>
            <a:ext cx="1629300" cy="72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9" name="Google Shape;269;p17"/>
          <p:cNvCxnSpPr>
            <a:stCxn id="260" idx="6"/>
            <a:endCxn id="264" idx="2"/>
          </p:cNvCxnSpPr>
          <p:nvPr/>
        </p:nvCxnSpPr>
        <p:spPr>
          <a:xfrm>
            <a:off x="7666725" y="5034875"/>
            <a:ext cx="1629300" cy="48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0" name="Google Shape;270;p17"/>
          <p:cNvCxnSpPr>
            <a:stCxn id="260" idx="6"/>
            <a:endCxn id="265" idx="2"/>
          </p:cNvCxnSpPr>
          <p:nvPr/>
        </p:nvCxnSpPr>
        <p:spPr>
          <a:xfrm>
            <a:off x="7666725" y="5034875"/>
            <a:ext cx="1629300" cy="1049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1" name="Google Shape;271;p17"/>
          <p:cNvSpPr txBox="1"/>
          <p:nvPr/>
        </p:nvSpPr>
        <p:spPr>
          <a:xfrm>
            <a:off x="7816350" y="4078875"/>
            <a:ext cx="67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name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7"/>
          <p:cNvSpPr txBox="1"/>
          <p:nvPr/>
        </p:nvSpPr>
        <p:spPr>
          <a:xfrm>
            <a:off x="8557925" y="4561925"/>
            <a:ext cx="94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country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7"/>
          <p:cNvSpPr txBox="1"/>
          <p:nvPr/>
        </p:nvSpPr>
        <p:spPr>
          <a:xfrm>
            <a:off x="8634125" y="4088975"/>
            <a:ext cx="94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county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7"/>
          <p:cNvSpPr txBox="1"/>
          <p:nvPr/>
        </p:nvSpPr>
        <p:spPr>
          <a:xfrm>
            <a:off x="8557925" y="4951675"/>
            <a:ext cx="110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population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7"/>
          <p:cNvSpPr txBox="1"/>
          <p:nvPr/>
        </p:nvSpPr>
        <p:spPr>
          <a:xfrm>
            <a:off x="8190125" y="5595725"/>
            <a:ext cx="110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area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A solution</a:t>
            </a:r>
            <a:endParaRPr/>
          </a:p>
        </p:txBody>
      </p:sp>
      <p:pic>
        <p:nvPicPr>
          <p:cNvPr id="624" name="Google Shape;62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4072" y="1696438"/>
            <a:ext cx="7943848" cy="3465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Modelling issues</a:t>
            </a:r>
            <a:endParaRPr/>
          </a:p>
        </p:txBody>
      </p:sp>
      <p:sp>
        <p:nvSpPr>
          <p:cNvPr id="631" name="Google Shape;631;p54"/>
          <p:cNvSpPr txBox="1"/>
          <p:nvPr/>
        </p:nvSpPr>
        <p:spPr>
          <a:xfrm>
            <a:off x="771015" y="1781775"/>
            <a:ext cx="7057500" cy="1569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 the following in RDF: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“The first movie in the Sharknado series is ‘Sharknado’.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second movie is ‘Sharknado 2: The Second One’.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third movie is ‘Sharknado 3: Oh Hell No!’.</a:t>
            </a:r>
            <a:endParaRPr/>
          </a:p>
        </p:txBody>
      </p:sp>
      <p:pic>
        <p:nvPicPr>
          <p:cNvPr id="632" name="Google Shape;63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9412" y="3536374"/>
            <a:ext cx="5867401" cy="234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RDF Containers</a:t>
            </a:r>
            <a:endParaRPr/>
          </a:p>
        </p:txBody>
      </p:sp>
      <p:sp>
        <p:nvSpPr>
          <p:cNvPr id="639" name="Google Shape;639;p55"/>
          <p:cNvSpPr txBox="1"/>
          <p:nvPr>
            <p:ph idx="1" type="body"/>
          </p:nvPr>
        </p:nvSpPr>
        <p:spPr>
          <a:xfrm>
            <a:off x="838200" y="1825625"/>
            <a:ext cx="10515600" cy="8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Generic properties to show order using built-in properties </a:t>
            </a: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rdf:_</a:t>
            </a:r>
            <a:r>
              <a:rPr i="1" lang="en-IE">
                <a:latin typeface="Roboto Mono"/>
                <a:ea typeface="Roboto Mono"/>
                <a:cs typeface="Roboto Mono"/>
                <a:sym typeface="Roboto Mono"/>
              </a:rPr>
              <a:t>n</a:t>
            </a:r>
            <a:endParaRPr i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0" name="Google Shape;640;p55"/>
          <p:cNvSpPr/>
          <p:nvPr/>
        </p:nvSpPr>
        <p:spPr>
          <a:xfrm>
            <a:off x="3382213" y="3504225"/>
            <a:ext cx="2248500" cy="282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ex:SharknadoSeries</a:t>
            </a:r>
            <a:endParaRPr/>
          </a:p>
        </p:txBody>
      </p:sp>
      <p:sp>
        <p:nvSpPr>
          <p:cNvPr id="641" name="Google Shape;641;p55"/>
          <p:cNvSpPr/>
          <p:nvPr/>
        </p:nvSpPr>
        <p:spPr>
          <a:xfrm>
            <a:off x="7344125" y="3504225"/>
            <a:ext cx="1371600" cy="282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ex:Sharknado</a:t>
            </a:r>
            <a:endParaRPr/>
          </a:p>
        </p:txBody>
      </p:sp>
      <p:sp>
        <p:nvSpPr>
          <p:cNvPr id="642" name="Google Shape;642;p55"/>
          <p:cNvSpPr/>
          <p:nvPr/>
        </p:nvSpPr>
        <p:spPr>
          <a:xfrm>
            <a:off x="7250075" y="4089350"/>
            <a:ext cx="1559700" cy="282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ex:Sharknado2</a:t>
            </a:r>
            <a:endParaRPr/>
          </a:p>
        </p:txBody>
      </p:sp>
      <p:sp>
        <p:nvSpPr>
          <p:cNvPr id="643" name="Google Shape;643;p55"/>
          <p:cNvSpPr/>
          <p:nvPr/>
        </p:nvSpPr>
        <p:spPr>
          <a:xfrm>
            <a:off x="7250075" y="4721550"/>
            <a:ext cx="1559700" cy="282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ex:Sharknado3</a:t>
            </a:r>
            <a:endParaRPr/>
          </a:p>
        </p:txBody>
      </p:sp>
      <p:cxnSp>
        <p:nvCxnSpPr>
          <p:cNvPr id="644" name="Google Shape;644;p55"/>
          <p:cNvCxnSpPr>
            <a:stCxn id="640" idx="3"/>
            <a:endCxn id="641" idx="1"/>
          </p:cNvCxnSpPr>
          <p:nvPr/>
        </p:nvCxnSpPr>
        <p:spPr>
          <a:xfrm>
            <a:off x="5630713" y="3645375"/>
            <a:ext cx="1713300" cy="6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5" name="Google Shape;645;p55"/>
          <p:cNvCxnSpPr>
            <a:stCxn id="640" idx="3"/>
            <a:endCxn id="642" idx="1"/>
          </p:cNvCxnSpPr>
          <p:nvPr/>
        </p:nvCxnSpPr>
        <p:spPr>
          <a:xfrm>
            <a:off x="5630713" y="3645375"/>
            <a:ext cx="1619400" cy="585000"/>
          </a:xfrm>
          <a:prstGeom prst="bentConnector3">
            <a:avLst>
              <a:gd fmla="val 49999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6" name="Google Shape;646;p55"/>
          <p:cNvCxnSpPr>
            <a:stCxn id="640" idx="3"/>
            <a:endCxn id="643" idx="1"/>
          </p:cNvCxnSpPr>
          <p:nvPr/>
        </p:nvCxnSpPr>
        <p:spPr>
          <a:xfrm>
            <a:off x="5630713" y="3645375"/>
            <a:ext cx="1619400" cy="1217400"/>
          </a:xfrm>
          <a:prstGeom prst="bentConnector3">
            <a:avLst>
              <a:gd fmla="val 49999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7" name="Google Shape;647;p55"/>
          <p:cNvSpPr txBox="1"/>
          <p:nvPr/>
        </p:nvSpPr>
        <p:spPr>
          <a:xfrm>
            <a:off x="6486688" y="3340575"/>
            <a:ext cx="7056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100">
                <a:latin typeface="Roboto Mono"/>
                <a:ea typeface="Roboto Mono"/>
                <a:cs typeface="Roboto Mono"/>
                <a:sym typeface="Roboto Mono"/>
              </a:rPr>
              <a:t>rdf:_1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8" name="Google Shape;648;p55"/>
          <p:cNvSpPr txBox="1"/>
          <p:nvPr/>
        </p:nvSpPr>
        <p:spPr>
          <a:xfrm>
            <a:off x="6486688" y="3908663"/>
            <a:ext cx="7056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100">
                <a:latin typeface="Roboto Mono"/>
                <a:ea typeface="Roboto Mono"/>
                <a:cs typeface="Roboto Mono"/>
                <a:sym typeface="Roboto Mono"/>
              </a:rPr>
              <a:t>rdf:_2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9" name="Google Shape;649;p55"/>
          <p:cNvSpPr txBox="1"/>
          <p:nvPr/>
        </p:nvSpPr>
        <p:spPr>
          <a:xfrm>
            <a:off x="6486688" y="4529863"/>
            <a:ext cx="7056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100">
                <a:latin typeface="Roboto Mono"/>
                <a:ea typeface="Roboto Mono"/>
                <a:cs typeface="Roboto Mono"/>
                <a:sym typeface="Roboto Mono"/>
              </a:rPr>
              <a:t>rdf:_3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RDF Lists</a:t>
            </a:r>
            <a:endParaRPr/>
          </a:p>
        </p:txBody>
      </p:sp>
      <p:sp>
        <p:nvSpPr>
          <p:cNvPr id="656" name="Google Shape;656;p56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/>
              <a:t>Standard way to model linked lists in RDF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/>
              <a:t>Use </a:t>
            </a: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rdf:rest</a:t>
            </a:r>
            <a:r>
              <a:rPr lang="en-IE"/>
              <a:t> to link to rest of list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/>
              <a:t>Use </a:t>
            </a: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rdf:first</a:t>
            </a:r>
            <a:r>
              <a:rPr lang="en-IE"/>
              <a:t> to link to current member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/>
              <a:t>Use </a:t>
            </a: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rdf:nil</a:t>
            </a:r>
            <a:r>
              <a:rPr lang="en-IE"/>
              <a:t> to end the list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7" name="Google Shape;657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3825" y="4421202"/>
            <a:ext cx="8504363" cy="113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57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Discussion</a:t>
            </a:r>
            <a:endParaRPr/>
          </a:p>
        </p:txBody>
      </p:sp>
      <p:sp>
        <p:nvSpPr>
          <p:cNvPr id="664" name="Google Shape;664;p57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What are the advantages/disadvantages of containers and lists?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5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Containers vs Lists</a:t>
            </a:r>
            <a:endParaRPr/>
          </a:p>
        </p:txBody>
      </p:sp>
      <p:sp>
        <p:nvSpPr>
          <p:cNvPr id="671" name="Google Shape;671;p58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Containers use fewer triples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Containers are not complete (more elements can be added later)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No specific property associated with the container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Access is slower to lists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Summary</a:t>
            </a:r>
            <a:endParaRPr/>
          </a:p>
        </p:txBody>
      </p:sp>
      <p:sp>
        <p:nvSpPr>
          <p:cNvPr id="678" name="Google Shape;678;p59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RDF models consists of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URIs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Blank Nodes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Literals (plain, typed, language-tagged)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Graph model can represent any data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Schema-less =&gt; flexible but with costs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Directed edge-labelled graphs</a:t>
            </a:r>
            <a:endParaRPr/>
          </a:p>
        </p:txBody>
      </p:sp>
      <p:sp>
        <p:nvSpPr>
          <p:cNvPr id="282" name="Google Shape;282;p18"/>
          <p:cNvSpPr/>
          <p:nvPr/>
        </p:nvSpPr>
        <p:spPr>
          <a:xfrm>
            <a:off x="2720750" y="2496350"/>
            <a:ext cx="1215600" cy="1103100"/>
          </a:xfrm>
          <a:prstGeom prst="ellipse">
            <a:avLst/>
          </a:prstGeom>
          <a:solidFill>
            <a:srgbClr val="52D0B9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Galway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8"/>
          <p:cNvSpPr/>
          <p:nvPr/>
        </p:nvSpPr>
        <p:spPr>
          <a:xfrm>
            <a:off x="6142750" y="1854025"/>
            <a:ext cx="1215600" cy="1103100"/>
          </a:xfrm>
          <a:prstGeom prst="ellipse">
            <a:avLst/>
          </a:prstGeom>
          <a:solidFill>
            <a:srgbClr val="52D0B9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Ireland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4" name="Google Shape;284;p18"/>
          <p:cNvCxnSpPr>
            <a:stCxn id="282" idx="6"/>
            <a:endCxn id="283" idx="2"/>
          </p:cNvCxnSpPr>
          <p:nvPr/>
        </p:nvCxnSpPr>
        <p:spPr>
          <a:xfrm flipH="1" rot="10800000">
            <a:off x="3936350" y="2405600"/>
            <a:ext cx="2206500" cy="642300"/>
          </a:xfrm>
          <a:prstGeom prst="straightConnector1">
            <a:avLst/>
          </a:prstGeom>
          <a:noFill/>
          <a:ln cap="flat" cmpd="sng" w="38100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5" name="Google Shape;285;p18"/>
          <p:cNvSpPr txBox="1"/>
          <p:nvPr/>
        </p:nvSpPr>
        <p:spPr>
          <a:xfrm>
            <a:off x="4132575" y="2271975"/>
            <a:ext cx="1215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latin typeface="Calibri"/>
                <a:ea typeface="Calibri"/>
                <a:cs typeface="Calibri"/>
                <a:sym typeface="Calibri"/>
              </a:rPr>
              <a:t>locatedIn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8"/>
          <p:cNvSpPr/>
          <p:nvPr/>
        </p:nvSpPr>
        <p:spPr>
          <a:xfrm>
            <a:off x="8744750" y="3352775"/>
            <a:ext cx="1215600" cy="1103100"/>
          </a:xfrm>
          <a:prstGeom prst="ellipse">
            <a:avLst/>
          </a:prstGeom>
          <a:solidFill>
            <a:srgbClr val="52D0B9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EU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7" name="Google Shape;287;p18"/>
          <p:cNvCxnSpPr>
            <a:stCxn id="283" idx="5"/>
            <a:endCxn id="286" idx="1"/>
          </p:cNvCxnSpPr>
          <p:nvPr/>
        </p:nvCxnSpPr>
        <p:spPr>
          <a:xfrm>
            <a:off x="7180330" y="2795580"/>
            <a:ext cx="1742400" cy="718800"/>
          </a:xfrm>
          <a:prstGeom prst="straightConnector1">
            <a:avLst/>
          </a:prstGeom>
          <a:noFill/>
          <a:ln cap="flat" cmpd="sng" w="38100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8" name="Google Shape;288;p18"/>
          <p:cNvSpPr txBox="1"/>
          <p:nvPr/>
        </p:nvSpPr>
        <p:spPr>
          <a:xfrm>
            <a:off x="7809800" y="2676800"/>
            <a:ext cx="1215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latin typeface="Calibri"/>
                <a:ea typeface="Calibri"/>
                <a:cs typeface="Calibri"/>
                <a:sym typeface="Calibri"/>
              </a:rPr>
              <a:t>memberOf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8"/>
          <p:cNvSpPr/>
          <p:nvPr/>
        </p:nvSpPr>
        <p:spPr>
          <a:xfrm>
            <a:off x="617075" y="4188675"/>
            <a:ext cx="3852000" cy="88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Directed: The edges have a direction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8"/>
          <p:cNvSpPr/>
          <p:nvPr/>
        </p:nvSpPr>
        <p:spPr>
          <a:xfrm>
            <a:off x="4469075" y="5229300"/>
            <a:ext cx="3852000" cy="88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Labelled: There are different types of edges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Directed Edge-Labelled Graphs</a:t>
            </a:r>
            <a:endParaRPr/>
          </a:p>
        </p:txBody>
      </p:sp>
      <p:sp>
        <p:nvSpPr>
          <p:cNvPr id="297" name="Google Shape;297;p19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3700">
                <a:latin typeface="Lora"/>
                <a:ea typeface="Lora"/>
                <a:cs typeface="Lora"/>
                <a:sym typeface="Lora"/>
              </a:rPr>
              <a:t>A directed edge-labelled graph is a tuple </a:t>
            </a:r>
            <a:r>
              <a:rPr i="1" lang="en-IE" sz="3700">
                <a:latin typeface="Lora"/>
                <a:ea typeface="Lora"/>
                <a:cs typeface="Lora"/>
                <a:sym typeface="Lora"/>
              </a:rPr>
              <a:t>G=(V, E, R)</a:t>
            </a:r>
            <a:r>
              <a:rPr lang="en-IE" sz="3700">
                <a:latin typeface="Lora"/>
                <a:ea typeface="Lora"/>
                <a:cs typeface="Lora"/>
                <a:sym typeface="Lora"/>
              </a:rPr>
              <a:t>, where </a:t>
            </a:r>
            <a:r>
              <a:rPr i="1" lang="en-IE" sz="3700">
                <a:latin typeface="Lora"/>
                <a:ea typeface="Lora"/>
                <a:cs typeface="Lora"/>
                <a:sym typeface="Lora"/>
              </a:rPr>
              <a:t>V</a:t>
            </a:r>
            <a:r>
              <a:rPr lang="en-IE" sz="3700">
                <a:latin typeface="Lora"/>
                <a:ea typeface="Lora"/>
                <a:cs typeface="Lora"/>
                <a:sym typeface="Lora"/>
              </a:rPr>
              <a:t> is a set of nodes, </a:t>
            </a:r>
            <a:r>
              <a:rPr i="1" lang="en-IE" sz="3700">
                <a:latin typeface="Lora"/>
                <a:ea typeface="Lora"/>
                <a:cs typeface="Lora"/>
                <a:sym typeface="Lora"/>
              </a:rPr>
              <a:t>R</a:t>
            </a:r>
            <a:r>
              <a:rPr lang="en-IE" sz="3700">
                <a:latin typeface="Lora"/>
                <a:ea typeface="Lora"/>
                <a:cs typeface="Lora"/>
                <a:sym typeface="Lora"/>
              </a:rPr>
              <a:t> is a set of edge labels and </a:t>
            </a:r>
            <a:r>
              <a:rPr i="1" lang="en-IE" sz="3700">
                <a:latin typeface="Lora"/>
                <a:ea typeface="Lora"/>
                <a:cs typeface="Lora"/>
                <a:sym typeface="Lora"/>
              </a:rPr>
              <a:t>E </a:t>
            </a:r>
            <a:r>
              <a:rPr lang="en-IE" sz="3700">
                <a:latin typeface="Lora"/>
                <a:ea typeface="Lora"/>
                <a:cs typeface="Lora"/>
                <a:sym typeface="Lora"/>
              </a:rPr>
              <a:t>⊆</a:t>
            </a:r>
            <a:r>
              <a:rPr i="1" lang="en-IE" sz="3700">
                <a:latin typeface="Lora"/>
                <a:ea typeface="Lora"/>
                <a:cs typeface="Lora"/>
                <a:sym typeface="Lora"/>
              </a:rPr>
              <a:t> V </a:t>
            </a:r>
            <a:r>
              <a:rPr lang="en-IE" sz="3700">
                <a:latin typeface="Lora"/>
                <a:ea typeface="Lora"/>
                <a:cs typeface="Lora"/>
                <a:sym typeface="Lora"/>
              </a:rPr>
              <a:t>✕</a:t>
            </a:r>
            <a:r>
              <a:rPr i="1" lang="en-IE" sz="3700">
                <a:latin typeface="Lora"/>
                <a:ea typeface="Lora"/>
                <a:cs typeface="Lora"/>
                <a:sym typeface="Lora"/>
              </a:rPr>
              <a:t> R </a:t>
            </a:r>
            <a:r>
              <a:rPr lang="en-IE" sz="3700">
                <a:latin typeface="Lora"/>
                <a:ea typeface="Lora"/>
                <a:cs typeface="Lora"/>
                <a:sym typeface="Lora"/>
              </a:rPr>
              <a:t>✕ </a:t>
            </a:r>
            <a:r>
              <a:rPr i="1" lang="en-IE" sz="3700">
                <a:latin typeface="Lora"/>
                <a:ea typeface="Lora"/>
                <a:cs typeface="Lora"/>
                <a:sym typeface="Lora"/>
              </a:rPr>
              <a:t> V</a:t>
            </a:r>
            <a:endParaRPr i="1" sz="37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Heterogeneous</a:t>
            </a:r>
            <a:r>
              <a:rPr lang="en-IE"/>
              <a:t> graphs</a:t>
            </a:r>
            <a:endParaRPr/>
          </a:p>
        </p:txBody>
      </p:sp>
      <p:sp>
        <p:nvSpPr>
          <p:cNvPr id="304" name="Google Shape;304;p20"/>
          <p:cNvSpPr/>
          <p:nvPr/>
        </p:nvSpPr>
        <p:spPr>
          <a:xfrm>
            <a:off x="3936225" y="2075625"/>
            <a:ext cx="1215600" cy="1103100"/>
          </a:xfrm>
          <a:prstGeom prst="ellipse">
            <a:avLst/>
          </a:prstGeom>
          <a:solidFill>
            <a:srgbClr val="52D0B9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Galway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0"/>
          <p:cNvSpPr/>
          <p:nvPr/>
        </p:nvSpPr>
        <p:spPr>
          <a:xfrm>
            <a:off x="7358225" y="1433300"/>
            <a:ext cx="1215600" cy="1103100"/>
          </a:xfrm>
          <a:prstGeom prst="ellipse">
            <a:avLst/>
          </a:prstGeom>
          <a:solidFill>
            <a:srgbClr val="52D0B9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Ireland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6" name="Google Shape;306;p20"/>
          <p:cNvCxnSpPr>
            <a:stCxn id="304" idx="6"/>
            <a:endCxn id="305" idx="2"/>
          </p:cNvCxnSpPr>
          <p:nvPr/>
        </p:nvCxnSpPr>
        <p:spPr>
          <a:xfrm flipH="1" rot="10800000">
            <a:off x="5151825" y="1984875"/>
            <a:ext cx="2206500" cy="642300"/>
          </a:xfrm>
          <a:prstGeom prst="straightConnector1">
            <a:avLst/>
          </a:prstGeom>
          <a:noFill/>
          <a:ln cap="flat" cmpd="sng" w="38100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7" name="Google Shape;307;p20"/>
          <p:cNvSpPr txBox="1"/>
          <p:nvPr/>
        </p:nvSpPr>
        <p:spPr>
          <a:xfrm>
            <a:off x="5348050" y="1851250"/>
            <a:ext cx="1215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latin typeface="Calibri"/>
                <a:ea typeface="Calibri"/>
                <a:cs typeface="Calibri"/>
                <a:sym typeface="Calibri"/>
              </a:rPr>
              <a:t>locatedIn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20"/>
          <p:cNvSpPr/>
          <p:nvPr/>
        </p:nvSpPr>
        <p:spPr>
          <a:xfrm>
            <a:off x="9960225" y="2932050"/>
            <a:ext cx="1215600" cy="1103100"/>
          </a:xfrm>
          <a:prstGeom prst="ellipse">
            <a:avLst/>
          </a:prstGeom>
          <a:solidFill>
            <a:srgbClr val="52D0B9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EU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9" name="Google Shape;309;p20"/>
          <p:cNvCxnSpPr>
            <a:stCxn id="305" idx="5"/>
            <a:endCxn id="308" idx="1"/>
          </p:cNvCxnSpPr>
          <p:nvPr/>
        </p:nvCxnSpPr>
        <p:spPr>
          <a:xfrm>
            <a:off x="8395805" y="2374855"/>
            <a:ext cx="1742400" cy="718800"/>
          </a:xfrm>
          <a:prstGeom prst="straightConnector1">
            <a:avLst/>
          </a:prstGeom>
          <a:noFill/>
          <a:ln cap="flat" cmpd="sng" w="38100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0" name="Google Shape;310;p20"/>
          <p:cNvSpPr txBox="1"/>
          <p:nvPr/>
        </p:nvSpPr>
        <p:spPr>
          <a:xfrm>
            <a:off x="9025275" y="2256075"/>
            <a:ext cx="1215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latin typeface="Calibri"/>
                <a:ea typeface="Calibri"/>
                <a:cs typeface="Calibri"/>
                <a:sym typeface="Calibri"/>
              </a:rPr>
              <a:t>memberOf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20"/>
          <p:cNvSpPr/>
          <p:nvPr/>
        </p:nvSpPr>
        <p:spPr>
          <a:xfrm>
            <a:off x="626425" y="3244350"/>
            <a:ext cx="3852000" cy="88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Heterogeneous</a:t>
            </a: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: Each node has a label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20"/>
          <p:cNvSpPr txBox="1"/>
          <p:nvPr>
            <p:ph idx="1" type="body"/>
          </p:nvPr>
        </p:nvSpPr>
        <p:spPr>
          <a:xfrm>
            <a:off x="838200" y="4198275"/>
            <a:ext cx="10515600" cy="180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3700">
                <a:latin typeface="Lora"/>
                <a:ea typeface="Lora"/>
                <a:cs typeface="Lora"/>
                <a:sym typeface="Lora"/>
              </a:rPr>
              <a:t>A </a:t>
            </a:r>
            <a:r>
              <a:rPr lang="en-IE" sz="3700">
                <a:solidFill>
                  <a:srgbClr val="CC0000"/>
                </a:solidFill>
                <a:latin typeface="Lora"/>
                <a:ea typeface="Lora"/>
                <a:cs typeface="Lora"/>
                <a:sym typeface="Lora"/>
              </a:rPr>
              <a:t>heterogeneous</a:t>
            </a:r>
            <a:r>
              <a:rPr lang="en-IE" sz="3700">
                <a:latin typeface="Lora"/>
                <a:ea typeface="Lora"/>
                <a:cs typeface="Lora"/>
                <a:sym typeface="Lora"/>
              </a:rPr>
              <a:t> graph is a tuple </a:t>
            </a:r>
            <a:r>
              <a:rPr i="1" lang="en-IE" sz="3700">
                <a:latin typeface="Lora"/>
                <a:ea typeface="Lora"/>
                <a:cs typeface="Lora"/>
                <a:sym typeface="Lora"/>
              </a:rPr>
              <a:t>G=(V, E, R, </a:t>
            </a:r>
            <a:r>
              <a:rPr i="1" lang="en-IE" sz="3700">
                <a:solidFill>
                  <a:srgbClr val="CC0000"/>
                </a:solidFill>
                <a:latin typeface="Lora"/>
                <a:ea typeface="Lora"/>
                <a:cs typeface="Lora"/>
                <a:sym typeface="Lora"/>
              </a:rPr>
              <a:t>L</a:t>
            </a:r>
            <a:r>
              <a:rPr lang="en-IE" sz="3700">
                <a:solidFill>
                  <a:srgbClr val="CC0000"/>
                </a:solidFill>
                <a:latin typeface="Lora"/>
                <a:ea typeface="Lora"/>
                <a:cs typeface="Lora"/>
                <a:sym typeface="Lora"/>
              </a:rPr>
              <a:t>, </a:t>
            </a:r>
            <a:r>
              <a:rPr i="1" lang="en-IE" sz="3700">
                <a:solidFill>
                  <a:srgbClr val="CC0000"/>
                </a:solidFill>
                <a:latin typeface="Lora"/>
                <a:ea typeface="Lora"/>
                <a:cs typeface="Lora"/>
                <a:sym typeface="Lora"/>
              </a:rPr>
              <a:t>l</a:t>
            </a:r>
            <a:r>
              <a:rPr i="1" lang="en-IE" sz="3700">
                <a:latin typeface="Lora"/>
                <a:ea typeface="Lora"/>
                <a:cs typeface="Lora"/>
                <a:sym typeface="Lora"/>
              </a:rPr>
              <a:t>)</a:t>
            </a:r>
            <a:r>
              <a:rPr lang="en-IE" sz="3700">
                <a:latin typeface="Lora"/>
                <a:ea typeface="Lora"/>
                <a:cs typeface="Lora"/>
                <a:sym typeface="Lora"/>
              </a:rPr>
              <a:t>, where </a:t>
            </a:r>
            <a:r>
              <a:rPr i="1" lang="en-IE" sz="3700">
                <a:latin typeface="Lora"/>
                <a:ea typeface="Lora"/>
                <a:cs typeface="Lora"/>
                <a:sym typeface="Lora"/>
              </a:rPr>
              <a:t>V</a:t>
            </a:r>
            <a:r>
              <a:rPr lang="en-IE" sz="3700">
                <a:latin typeface="Lora"/>
                <a:ea typeface="Lora"/>
                <a:cs typeface="Lora"/>
                <a:sym typeface="Lora"/>
              </a:rPr>
              <a:t> is a set of nodes, </a:t>
            </a:r>
            <a:r>
              <a:rPr i="1" lang="en-IE" sz="3700">
                <a:latin typeface="Lora"/>
                <a:ea typeface="Lora"/>
                <a:cs typeface="Lora"/>
                <a:sym typeface="Lora"/>
              </a:rPr>
              <a:t>L</a:t>
            </a:r>
            <a:r>
              <a:rPr lang="en-IE" sz="3700">
                <a:latin typeface="Lora"/>
                <a:ea typeface="Lora"/>
                <a:cs typeface="Lora"/>
                <a:sym typeface="Lora"/>
              </a:rPr>
              <a:t> is a set of labels and </a:t>
            </a:r>
            <a:r>
              <a:rPr i="1" lang="en-IE" sz="3700">
                <a:latin typeface="Lora"/>
                <a:ea typeface="Lora"/>
                <a:cs typeface="Lora"/>
                <a:sym typeface="Lora"/>
              </a:rPr>
              <a:t>E </a:t>
            </a:r>
            <a:r>
              <a:rPr lang="en-IE" sz="3700">
                <a:latin typeface="Lora"/>
                <a:ea typeface="Lora"/>
                <a:cs typeface="Lora"/>
                <a:sym typeface="Lora"/>
              </a:rPr>
              <a:t>⊆</a:t>
            </a:r>
            <a:r>
              <a:rPr i="1" lang="en-IE" sz="3700">
                <a:latin typeface="Lora"/>
                <a:ea typeface="Lora"/>
                <a:cs typeface="Lora"/>
                <a:sym typeface="Lora"/>
              </a:rPr>
              <a:t> V </a:t>
            </a:r>
            <a:r>
              <a:rPr lang="en-IE" sz="3700">
                <a:latin typeface="Lora"/>
                <a:ea typeface="Lora"/>
                <a:cs typeface="Lora"/>
                <a:sym typeface="Lora"/>
              </a:rPr>
              <a:t>✕</a:t>
            </a:r>
            <a:r>
              <a:rPr i="1" lang="en-IE" sz="3700">
                <a:latin typeface="Lora"/>
                <a:ea typeface="Lora"/>
                <a:cs typeface="Lora"/>
                <a:sym typeface="Lora"/>
              </a:rPr>
              <a:t> R </a:t>
            </a:r>
            <a:r>
              <a:rPr lang="en-IE" sz="3700">
                <a:latin typeface="Lora"/>
                <a:ea typeface="Lora"/>
                <a:cs typeface="Lora"/>
                <a:sym typeface="Lora"/>
              </a:rPr>
              <a:t>✕ </a:t>
            </a:r>
            <a:r>
              <a:rPr i="1" lang="en-IE" sz="3700">
                <a:latin typeface="Lora"/>
                <a:ea typeface="Lora"/>
                <a:cs typeface="Lora"/>
                <a:sym typeface="Lora"/>
              </a:rPr>
              <a:t> V </a:t>
            </a:r>
            <a:r>
              <a:rPr lang="en-IE" sz="3700">
                <a:latin typeface="Lora"/>
                <a:ea typeface="Lora"/>
                <a:cs typeface="Lora"/>
                <a:sym typeface="Lora"/>
              </a:rPr>
              <a:t>and </a:t>
            </a:r>
            <a:r>
              <a:rPr i="1" lang="en-IE" sz="3700">
                <a:solidFill>
                  <a:srgbClr val="CC0000"/>
                </a:solidFill>
                <a:latin typeface="Lora"/>
                <a:ea typeface="Lora"/>
                <a:cs typeface="Lora"/>
                <a:sym typeface="Lora"/>
              </a:rPr>
              <a:t>l</a:t>
            </a:r>
            <a:r>
              <a:rPr lang="en-IE" sz="3700">
                <a:solidFill>
                  <a:srgbClr val="CC0000"/>
                </a:solidFill>
                <a:latin typeface="Lora"/>
                <a:ea typeface="Lora"/>
                <a:cs typeface="Lora"/>
                <a:sym typeface="Lora"/>
              </a:rPr>
              <a:t>:</a:t>
            </a:r>
            <a:r>
              <a:rPr i="1" lang="en-IE" sz="3700">
                <a:solidFill>
                  <a:srgbClr val="CC0000"/>
                </a:solidFill>
                <a:latin typeface="Lora"/>
                <a:ea typeface="Lora"/>
                <a:cs typeface="Lora"/>
                <a:sym typeface="Lora"/>
              </a:rPr>
              <a:t> V </a:t>
            </a:r>
            <a:r>
              <a:rPr lang="en-IE" sz="3700">
                <a:solidFill>
                  <a:srgbClr val="CC0000"/>
                </a:solidFill>
                <a:latin typeface="Lora"/>
                <a:ea typeface="Lora"/>
                <a:cs typeface="Lora"/>
                <a:sym typeface="Lora"/>
              </a:rPr>
              <a:t>∪</a:t>
            </a:r>
            <a:r>
              <a:rPr i="1" lang="en-IE" sz="3700">
                <a:solidFill>
                  <a:srgbClr val="CC0000"/>
                </a:solidFill>
                <a:latin typeface="Lora"/>
                <a:ea typeface="Lora"/>
                <a:cs typeface="Lora"/>
                <a:sym typeface="Lora"/>
              </a:rPr>
              <a:t> R → L</a:t>
            </a:r>
            <a:endParaRPr i="1" sz="3700">
              <a:solidFill>
                <a:srgbClr val="CC0000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Property Graphs</a:t>
            </a:r>
            <a:endParaRPr/>
          </a:p>
        </p:txBody>
      </p:sp>
      <p:sp>
        <p:nvSpPr>
          <p:cNvPr id="319" name="Google Shape;319;p21"/>
          <p:cNvSpPr/>
          <p:nvPr/>
        </p:nvSpPr>
        <p:spPr>
          <a:xfrm>
            <a:off x="6254950" y="1795150"/>
            <a:ext cx="1215600" cy="1103100"/>
          </a:xfrm>
          <a:prstGeom prst="ellipse">
            <a:avLst/>
          </a:prstGeom>
          <a:solidFill>
            <a:srgbClr val="52D0B9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Galway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1"/>
          <p:cNvSpPr/>
          <p:nvPr/>
        </p:nvSpPr>
        <p:spPr>
          <a:xfrm>
            <a:off x="9676950" y="1152825"/>
            <a:ext cx="1215600" cy="1103100"/>
          </a:xfrm>
          <a:prstGeom prst="ellipse">
            <a:avLst/>
          </a:prstGeom>
          <a:solidFill>
            <a:srgbClr val="52D0B9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Ireland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1" name="Google Shape;321;p21"/>
          <p:cNvCxnSpPr>
            <a:stCxn id="319" idx="6"/>
            <a:endCxn id="320" idx="2"/>
          </p:cNvCxnSpPr>
          <p:nvPr/>
        </p:nvCxnSpPr>
        <p:spPr>
          <a:xfrm flipH="1" rot="10800000">
            <a:off x="7470550" y="1704400"/>
            <a:ext cx="2206500" cy="642300"/>
          </a:xfrm>
          <a:prstGeom prst="straightConnector1">
            <a:avLst/>
          </a:prstGeom>
          <a:noFill/>
          <a:ln cap="flat" cmpd="sng" w="38100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2" name="Google Shape;322;p21"/>
          <p:cNvSpPr txBox="1"/>
          <p:nvPr/>
        </p:nvSpPr>
        <p:spPr>
          <a:xfrm>
            <a:off x="7666775" y="1570775"/>
            <a:ext cx="1215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latin typeface="Calibri"/>
                <a:ea typeface="Calibri"/>
                <a:cs typeface="Calibri"/>
                <a:sym typeface="Calibri"/>
              </a:rPr>
              <a:t>locatedIn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1"/>
          <p:cNvSpPr/>
          <p:nvPr/>
        </p:nvSpPr>
        <p:spPr>
          <a:xfrm>
            <a:off x="8866800" y="2951994"/>
            <a:ext cx="2487000" cy="477000"/>
          </a:xfrm>
          <a:prstGeom prst="ellipse">
            <a:avLst/>
          </a:prstGeom>
          <a:solidFill>
            <a:srgbClr val="52D0B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80k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4" name="Google Shape;324;p21"/>
          <p:cNvCxnSpPr>
            <a:stCxn id="319" idx="5"/>
            <a:endCxn id="323" idx="2"/>
          </p:cNvCxnSpPr>
          <p:nvPr/>
        </p:nvCxnSpPr>
        <p:spPr>
          <a:xfrm>
            <a:off x="7292530" y="2736705"/>
            <a:ext cx="1574400" cy="453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5" name="Google Shape;325;p21"/>
          <p:cNvSpPr txBox="1"/>
          <p:nvPr/>
        </p:nvSpPr>
        <p:spPr>
          <a:xfrm>
            <a:off x="7857650" y="2426150"/>
            <a:ext cx="1574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latin typeface="Calibri"/>
                <a:ea typeface="Calibri"/>
                <a:cs typeface="Calibri"/>
                <a:sym typeface="Calibri"/>
              </a:rPr>
              <a:t>population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1"/>
          <p:cNvSpPr/>
          <p:nvPr/>
        </p:nvSpPr>
        <p:spPr>
          <a:xfrm>
            <a:off x="1150000" y="1848400"/>
            <a:ext cx="3852000" cy="1236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Properties: Allow nodes to have numeric, textual and other properties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1"/>
          <p:cNvSpPr txBox="1"/>
          <p:nvPr/>
        </p:nvSpPr>
        <p:spPr>
          <a:xfrm>
            <a:off x="884950" y="3647450"/>
            <a:ext cx="10752300" cy="26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A </a:t>
            </a:r>
            <a:r>
              <a:rPr lang="en-IE" sz="3500">
                <a:solidFill>
                  <a:srgbClr val="CC0000"/>
                </a:solidFill>
                <a:latin typeface="Lora"/>
                <a:ea typeface="Lora"/>
                <a:cs typeface="Lora"/>
                <a:sym typeface="Lora"/>
              </a:rPr>
              <a:t>property </a:t>
            </a:r>
            <a:r>
              <a:rPr lang="en-IE" sz="3500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graph</a:t>
            </a:r>
            <a:r>
              <a:rPr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 is a tuple </a:t>
            </a:r>
            <a:r>
              <a:rPr i="1"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G=(V, E, R, L</a:t>
            </a:r>
            <a:r>
              <a:rPr lang="en-IE" sz="3500">
                <a:solidFill>
                  <a:srgbClr val="CC0000"/>
                </a:solidFill>
                <a:latin typeface="Lora"/>
                <a:ea typeface="Lora"/>
                <a:cs typeface="Lora"/>
                <a:sym typeface="Lora"/>
              </a:rPr>
              <a:t>, </a:t>
            </a:r>
            <a:r>
              <a:rPr i="1" lang="en-IE" sz="3500">
                <a:solidFill>
                  <a:srgbClr val="CC0000"/>
                </a:solidFill>
                <a:latin typeface="Lora"/>
                <a:ea typeface="Lora"/>
                <a:cs typeface="Lora"/>
                <a:sym typeface="Lora"/>
              </a:rPr>
              <a:t>P</a:t>
            </a:r>
            <a:r>
              <a:rPr lang="en-IE" sz="3500">
                <a:solidFill>
                  <a:srgbClr val="CC0000"/>
                </a:solidFill>
                <a:latin typeface="Lora"/>
                <a:ea typeface="Lora"/>
                <a:cs typeface="Lora"/>
                <a:sym typeface="Lora"/>
              </a:rPr>
              <a:t>, </a:t>
            </a:r>
            <a:r>
              <a:rPr i="1" lang="en-IE" sz="3500">
                <a:solidFill>
                  <a:srgbClr val="CC0000"/>
                </a:solidFill>
                <a:latin typeface="Lora"/>
                <a:ea typeface="Lora"/>
                <a:cs typeface="Lora"/>
                <a:sym typeface="Lora"/>
              </a:rPr>
              <a:t>U</a:t>
            </a:r>
            <a:r>
              <a:rPr lang="en-IE" sz="3500">
                <a:solidFill>
                  <a:srgbClr val="CC0000"/>
                </a:solidFill>
                <a:latin typeface="Lora"/>
                <a:ea typeface="Lora"/>
                <a:cs typeface="Lora"/>
                <a:sym typeface="Lora"/>
              </a:rPr>
              <a:t>,</a:t>
            </a:r>
            <a:r>
              <a:rPr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IE" sz="3500">
                <a:solidFill>
                  <a:srgbClr val="CC0000"/>
                </a:solidFill>
                <a:latin typeface="Lora"/>
                <a:ea typeface="Lora"/>
                <a:cs typeface="Lora"/>
                <a:sym typeface="Lora"/>
              </a:rPr>
              <a:t>E’,</a:t>
            </a:r>
            <a:r>
              <a:rPr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i="1"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l</a:t>
            </a:r>
            <a:r>
              <a:rPr i="1"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)</a:t>
            </a:r>
            <a:r>
              <a:rPr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, where </a:t>
            </a:r>
            <a:r>
              <a:rPr i="1"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V</a:t>
            </a:r>
            <a:r>
              <a:rPr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 is a set of nodes, </a:t>
            </a:r>
            <a:r>
              <a:rPr i="1"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L</a:t>
            </a:r>
            <a:r>
              <a:rPr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 is a set of labels, </a:t>
            </a:r>
            <a:r>
              <a:rPr i="1" lang="en-IE" sz="3500">
                <a:solidFill>
                  <a:srgbClr val="CC0000"/>
                </a:solidFill>
                <a:latin typeface="Lora"/>
                <a:ea typeface="Lora"/>
                <a:cs typeface="Lora"/>
                <a:sym typeface="Lora"/>
              </a:rPr>
              <a:t>P </a:t>
            </a:r>
            <a:r>
              <a:rPr lang="en-IE" sz="3500">
                <a:solidFill>
                  <a:srgbClr val="CC0000"/>
                </a:solidFill>
                <a:latin typeface="Lora"/>
                <a:ea typeface="Lora"/>
                <a:cs typeface="Lora"/>
                <a:sym typeface="Lora"/>
              </a:rPr>
              <a:t>and R</a:t>
            </a:r>
            <a:r>
              <a:rPr i="1" lang="en-IE" sz="3500">
                <a:solidFill>
                  <a:srgbClr val="CC0000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IE" sz="3500">
                <a:solidFill>
                  <a:srgbClr val="CC0000"/>
                </a:solidFill>
                <a:latin typeface="Lora"/>
                <a:ea typeface="Lora"/>
                <a:cs typeface="Lora"/>
                <a:sym typeface="Lora"/>
              </a:rPr>
              <a:t>are sets of properties and </a:t>
            </a:r>
            <a:r>
              <a:rPr i="1" lang="en-IE" sz="3500">
                <a:solidFill>
                  <a:srgbClr val="CC0000"/>
                </a:solidFill>
                <a:latin typeface="Lora"/>
                <a:ea typeface="Lora"/>
                <a:cs typeface="Lora"/>
                <a:sym typeface="Lora"/>
              </a:rPr>
              <a:t>U</a:t>
            </a:r>
            <a:r>
              <a:rPr lang="en-IE" sz="3500">
                <a:solidFill>
                  <a:srgbClr val="CC0000"/>
                </a:solidFill>
                <a:latin typeface="Lora"/>
                <a:ea typeface="Lora"/>
                <a:cs typeface="Lora"/>
                <a:sym typeface="Lora"/>
              </a:rPr>
              <a:t> is a set of values</a:t>
            </a:r>
            <a:r>
              <a:rPr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 and </a:t>
            </a:r>
            <a:br>
              <a:rPr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i="1"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E </a:t>
            </a:r>
            <a:r>
              <a:rPr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⊆</a:t>
            </a:r>
            <a:r>
              <a:rPr i="1"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 V </a:t>
            </a:r>
            <a:r>
              <a:rPr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✕</a:t>
            </a:r>
            <a:r>
              <a:rPr i="1"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 R </a:t>
            </a:r>
            <a:r>
              <a:rPr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✕ </a:t>
            </a:r>
            <a:r>
              <a:rPr i="1"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 V </a:t>
            </a:r>
            <a:r>
              <a:rPr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IE" sz="3500">
                <a:solidFill>
                  <a:srgbClr val="CC0000"/>
                </a:solidFill>
                <a:latin typeface="Lora"/>
                <a:ea typeface="Lora"/>
                <a:cs typeface="Lora"/>
                <a:sym typeface="Lora"/>
              </a:rPr>
              <a:t>and </a:t>
            </a:r>
            <a:r>
              <a:rPr i="1" lang="en-IE" sz="3500">
                <a:solidFill>
                  <a:srgbClr val="CC0000"/>
                </a:solidFill>
                <a:latin typeface="Lora"/>
                <a:ea typeface="Lora"/>
                <a:cs typeface="Lora"/>
                <a:sym typeface="Lora"/>
              </a:rPr>
              <a:t>E’ </a:t>
            </a:r>
            <a:r>
              <a:rPr lang="en-IE" sz="3500">
                <a:solidFill>
                  <a:srgbClr val="CC0000"/>
                </a:solidFill>
                <a:latin typeface="Lora"/>
                <a:ea typeface="Lora"/>
                <a:cs typeface="Lora"/>
                <a:sym typeface="Lora"/>
              </a:rPr>
              <a:t>⊆</a:t>
            </a:r>
            <a:r>
              <a:rPr i="1" lang="en-IE" sz="3500">
                <a:solidFill>
                  <a:srgbClr val="CC0000"/>
                </a:solidFill>
                <a:latin typeface="Lora"/>
                <a:ea typeface="Lora"/>
                <a:cs typeface="Lora"/>
                <a:sym typeface="Lora"/>
              </a:rPr>
              <a:t> V </a:t>
            </a:r>
            <a:r>
              <a:rPr lang="en-IE" sz="3500">
                <a:solidFill>
                  <a:srgbClr val="CC0000"/>
                </a:solidFill>
                <a:latin typeface="Lora"/>
                <a:ea typeface="Lora"/>
                <a:cs typeface="Lora"/>
                <a:sym typeface="Lora"/>
              </a:rPr>
              <a:t>✕</a:t>
            </a:r>
            <a:r>
              <a:rPr i="1" lang="en-IE" sz="3500">
                <a:solidFill>
                  <a:srgbClr val="CC0000"/>
                </a:solidFill>
                <a:latin typeface="Lora"/>
                <a:ea typeface="Lora"/>
                <a:cs typeface="Lora"/>
                <a:sym typeface="Lora"/>
              </a:rPr>
              <a:t> P </a:t>
            </a:r>
            <a:r>
              <a:rPr lang="en-IE" sz="3500">
                <a:solidFill>
                  <a:srgbClr val="CC0000"/>
                </a:solidFill>
                <a:latin typeface="Lora"/>
                <a:ea typeface="Lora"/>
                <a:cs typeface="Lora"/>
                <a:sym typeface="Lora"/>
              </a:rPr>
              <a:t>✕ </a:t>
            </a:r>
            <a:r>
              <a:rPr i="1" lang="en-IE" sz="3500">
                <a:solidFill>
                  <a:srgbClr val="CC0000"/>
                </a:solidFill>
                <a:latin typeface="Lora"/>
                <a:ea typeface="Lora"/>
                <a:cs typeface="Lora"/>
                <a:sym typeface="Lora"/>
              </a:rPr>
              <a:t> U</a:t>
            </a:r>
            <a:r>
              <a:rPr i="1"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br>
              <a:rPr i="1"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and </a:t>
            </a:r>
            <a:r>
              <a:rPr i="1"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l</a:t>
            </a:r>
            <a:r>
              <a:rPr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:</a:t>
            </a:r>
            <a:r>
              <a:rPr i="1"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 V </a:t>
            </a:r>
            <a:r>
              <a:rPr lang="en-IE" sz="37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∪</a:t>
            </a:r>
            <a:r>
              <a:rPr i="1" lang="en-IE" sz="37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 R </a:t>
            </a:r>
            <a:r>
              <a:rPr lang="en-IE" sz="3700">
                <a:solidFill>
                  <a:srgbClr val="CC0000"/>
                </a:solidFill>
                <a:latin typeface="Lora"/>
                <a:ea typeface="Lora"/>
                <a:cs typeface="Lora"/>
                <a:sym typeface="Lora"/>
              </a:rPr>
              <a:t>∪</a:t>
            </a:r>
            <a:r>
              <a:rPr i="1" lang="en-IE" sz="3700">
                <a:solidFill>
                  <a:srgbClr val="CC0000"/>
                </a:solidFill>
                <a:latin typeface="Lora"/>
                <a:ea typeface="Lora"/>
                <a:cs typeface="Lora"/>
                <a:sym typeface="Lora"/>
              </a:rPr>
              <a:t> P</a:t>
            </a:r>
            <a:r>
              <a:rPr i="1"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 → L</a:t>
            </a:r>
            <a:endParaRPr i="1" sz="3500">
              <a:solidFill>
                <a:srgbClr val="3F3F3F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Graph Datasets</a:t>
            </a:r>
            <a:endParaRPr/>
          </a:p>
        </p:txBody>
      </p:sp>
      <p:sp>
        <p:nvSpPr>
          <p:cNvPr id="334" name="Google Shape;334;p22"/>
          <p:cNvSpPr/>
          <p:nvPr/>
        </p:nvSpPr>
        <p:spPr>
          <a:xfrm>
            <a:off x="5376075" y="760600"/>
            <a:ext cx="2935800" cy="2346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2"/>
          <p:cNvSpPr/>
          <p:nvPr/>
        </p:nvSpPr>
        <p:spPr>
          <a:xfrm>
            <a:off x="5806150" y="1154650"/>
            <a:ext cx="420600" cy="381900"/>
          </a:xfrm>
          <a:prstGeom prst="ellipse">
            <a:avLst/>
          </a:prstGeom>
          <a:solidFill>
            <a:srgbClr val="52D0B9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2"/>
          <p:cNvSpPr/>
          <p:nvPr/>
        </p:nvSpPr>
        <p:spPr>
          <a:xfrm>
            <a:off x="7155300" y="1437950"/>
            <a:ext cx="420600" cy="381900"/>
          </a:xfrm>
          <a:prstGeom prst="ellipse">
            <a:avLst/>
          </a:prstGeom>
          <a:solidFill>
            <a:srgbClr val="52D0B9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2"/>
          <p:cNvSpPr/>
          <p:nvPr/>
        </p:nvSpPr>
        <p:spPr>
          <a:xfrm>
            <a:off x="6148350" y="2170025"/>
            <a:ext cx="420600" cy="381900"/>
          </a:xfrm>
          <a:prstGeom prst="ellipse">
            <a:avLst/>
          </a:prstGeom>
          <a:solidFill>
            <a:srgbClr val="52D0B9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2"/>
          <p:cNvSpPr/>
          <p:nvPr/>
        </p:nvSpPr>
        <p:spPr>
          <a:xfrm>
            <a:off x="7441425" y="2405175"/>
            <a:ext cx="420600" cy="381900"/>
          </a:xfrm>
          <a:prstGeom prst="ellipse">
            <a:avLst/>
          </a:prstGeom>
          <a:solidFill>
            <a:srgbClr val="52D0B9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9" name="Google Shape;339;p22"/>
          <p:cNvCxnSpPr>
            <a:stCxn id="335" idx="6"/>
            <a:endCxn id="336" idx="2"/>
          </p:cNvCxnSpPr>
          <p:nvPr/>
        </p:nvCxnSpPr>
        <p:spPr>
          <a:xfrm>
            <a:off x="6226750" y="1345600"/>
            <a:ext cx="928500" cy="28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0" name="Google Shape;340;p22"/>
          <p:cNvCxnSpPr>
            <a:stCxn id="335" idx="4"/>
            <a:endCxn id="337" idx="0"/>
          </p:cNvCxnSpPr>
          <p:nvPr/>
        </p:nvCxnSpPr>
        <p:spPr>
          <a:xfrm>
            <a:off x="6016450" y="1536550"/>
            <a:ext cx="342300" cy="63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1" name="Google Shape;341;p22"/>
          <p:cNvCxnSpPr>
            <a:stCxn id="337" idx="7"/>
            <a:endCxn id="336" idx="3"/>
          </p:cNvCxnSpPr>
          <p:nvPr/>
        </p:nvCxnSpPr>
        <p:spPr>
          <a:xfrm flipH="1" rot="10800000">
            <a:off x="6507355" y="1763953"/>
            <a:ext cx="709500" cy="46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2" name="Google Shape;342;p22"/>
          <p:cNvCxnSpPr>
            <a:stCxn id="336" idx="4"/>
            <a:endCxn id="338" idx="0"/>
          </p:cNvCxnSpPr>
          <p:nvPr/>
        </p:nvCxnSpPr>
        <p:spPr>
          <a:xfrm>
            <a:off x="7365600" y="1819850"/>
            <a:ext cx="286200" cy="58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22"/>
          <p:cNvSpPr/>
          <p:nvPr/>
        </p:nvSpPr>
        <p:spPr>
          <a:xfrm>
            <a:off x="8658650" y="760600"/>
            <a:ext cx="2935800" cy="2346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2"/>
          <p:cNvSpPr/>
          <p:nvPr/>
        </p:nvSpPr>
        <p:spPr>
          <a:xfrm>
            <a:off x="9763275" y="852625"/>
            <a:ext cx="420600" cy="381900"/>
          </a:xfrm>
          <a:prstGeom prst="ellipse">
            <a:avLst/>
          </a:prstGeom>
          <a:solidFill>
            <a:srgbClr val="B94F82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2"/>
          <p:cNvSpPr/>
          <p:nvPr/>
        </p:nvSpPr>
        <p:spPr>
          <a:xfrm>
            <a:off x="10587575" y="1804000"/>
            <a:ext cx="420600" cy="381900"/>
          </a:xfrm>
          <a:prstGeom prst="ellipse">
            <a:avLst/>
          </a:prstGeom>
          <a:solidFill>
            <a:srgbClr val="B94F82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2"/>
          <p:cNvSpPr/>
          <p:nvPr/>
        </p:nvSpPr>
        <p:spPr>
          <a:xfrm>
            <a:off x="9006775" y="1702525"/>
            <a:ext cx="420600" cy="381900"/>
          </a:xfrm>
          <a:prstGeom prst="ellipse">
            <a:avLst/>
          </a:prstGeom>
          <a:solidFill>
            <a:srgbClr val="B94F82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2"/>
          <p:cNvSpPr/>
          <p:nvPr/>
        </p:nvSpPr>
        <p:spPr>
          <a:xfrm>
            <a:off x="10020075" y="2551925"/>
            <a:ext cx="420600" cy="381900"/>
          </a:xfrm>
          <a:prstGeom prst="ellipse">
            <a:avLst/>
          </a:prstGeom>
          <a:solidFill>
            <a:srgbClr val="B94F82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8" name="Google Shape;348;p22"/>
          <p:cNvCxnSpPr>
            <a:stCxn id="344" idx="4"/>
            <a:endCxn id="346" idx="0"/>
          </p:cNvCxnSpPr>
          <p:nvPr/>
        </p:nvCxnSpPr>
        <p:spPr>
          <a:xfrm flipH="1">
            <a:off x="9216975" y="1234525"/>
            <a:ext cx="756600" cy="46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9" name="Google Shape;349;p22"/>
          <p:cNvCxnSpPr>
            <a:stCxn id="344" idx="5"/>
            <a:endCxn id="345" idx="1"/>
          </p:cNvCxnSpPr>
          <p:nvPr/>
        </p:nvCxnSpPr>
        <p:spPr>
          <a:xfrm>
            <a:off x="10122280" y="1178597"/>
            <a:ext cx="526800" cy="68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0" name="Google Shape;350;p22"/>
          <p:cNvCxnSpPr>
            <a:stCxn id="346" idx="5"/>
            <a:endCxn id="347" idx="1"/>
          </p:cNvCxnSpPr>
          <p:nvPr/>
        </p:nvCxnSpPr>
        <p:spPr>
          <a:xfrm>
            <a:off x="9365780" y="2028497"/>
            <a:ext cx="715800" cy="57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1" name="Google Shape;351;p22"/>
          <p:cNvCxnSpPr>
            <a:stCxn id="345" idx="4"/>
            <a:endCxn id="347" idx="7"/>
          </p:cNvCxnSpPr>
          <p:nvPr/>
        </p:nvCxnSpPr>
        <p:spPr>
          <a:xfrm flipH="1">
            <a:off x="10379075" y="2185900"/>
            <a:ext cx="418800" cy="42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2" name="Google Shape;352;p22"/>
          <p:cNvSpPr txBox="1"/>
          <p:nvPr/>
        </p:nvSpPr>
        <p:spPr>
          <a:xfrm>
            <a:off x="8790675" y="2590800"/>
            <a:ext cx="139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Countries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22"/>
          <p:cNvSpPr txBox="1"/>
          <p:nvPr/>
        </p:nvSpPr>
        <p:spPr>
          <a:xfrm>
            <a:off x="5603300" y="2590800"/>
            <a:ext cx="139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Cities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4" name="Google Shape;354;p22"/>
          <p:cNvCxnSpPr>
            <a:stCxn id="336" idx="6"/>
            <a:endCxn id="346" idx="2"/>
          </p:cNvCxnSpPr>
          <p:nvPr/>
        </p:nvCxnSpPr>
        <p:spPr>
          <a:xfrm>
            <a:off x="7575900" y="1628900"/>
            <a:ext cx="1431000" cy="264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55" name="Google Shape;355;p22"/>
          <p:cNvSpPr txBox="1"/>
          <p:nvPr/>
        </p:nvSpPr>
        <p:spPr>
          <a:xfrm>
            <a:off x="884950" y="3647450"/>
            <a:ext cx="107523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A graph dataset is a pair </a:t>
            </a:r>
            <a:r>
              <a:rPr i="1"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G</a:t>
            </a:r>
            <a:r>
              <a:rPr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 = (</a:t>
            </a:r>
            <a:r>
              <a:rPr i="1"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G</a:t>
            </a:r>
            <a:r>
              <a:rPr baseline="-25000" i="1"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D</a:t>
            </a:r>
            <a:r>
              <a:rPr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, </a:t>
            </a:r>
            <a:r>
              <a:rPr i="1"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N</a:t>
            </a:r>
            <a:r>
              <a:rPr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) where </a:t>
            </a:r>
            <a:r>
              <a:rPr i="1"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G</a:t>
            </a:r>
            <a:r>
              <a:rPr baseline="-25000" i="1"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D</a:t>
            </a:r>
            <a:r>
              <a:rPr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 is the </a:t>
            </a:r>
            <a:r>
              <a:rPr lang="en-IE" sz="3500">
                <a:solidFill>
                  <a:srgbClr val="CC0000"/>
                </a:solidFill>
                <a:latin typeface="Lora"/>
                <a:ea typeface="Lora"/>
                <a:cs typeface="Lora"/>
                <a:sym typeface="Lora"/>
              </a:rPr>
              <a:t>default graph</a:t>
            </a:r>
            <a:r>
              <a:rPr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 and </a:t>
            </a:r>
            <a:r>
              <a:rPr i="1"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N</a:t>
            </a:r>
            <a:r>
              <a:rPr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 = {(</a:t>
            </a:r>
            <a:r>
              <a:rPr i="1"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n</a:t>
            </a:r>
            <a:r>
              <a:rPr baseline="-25000" i="1"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1</a:t>
            </a:r>
            <a:r>
              <a:rPr i="1"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, G</a:t>
            </a:r>
            <a:r>
              <a:rPr baseline="-25000" i="1"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1</a:t>
            </a:r>
            <a:r>
              <a:rPr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), …, </a:t>
            </a:r>
            <a:r>
              <a:rPr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(</a:t>
            </a:r>
            <a:r>
              <a:rPr i="1"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n</a:t>
            </a:r>
            <a:r>
              <a:rPr baseline="-25000" i="1"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k</a:t>
            </a:r>
            <a:r>
              <a:rPr i="1"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, G</a:t>
            </a:r>
            <a:r>
              <a:rPr baseline="-25000" i="1"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k</a:t>
            </a:r>
            <a:r>
              <a:rPr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)} is a set of </a:t>
            </a:r>
            <a:r>
              <a:rPr lang="en-IE" sz="3500">
                <a:solidFill>
                  <a:srgbClr val="CC0000"/>
                </a:solidFill>
                <a:latin typeface="Lora"/>
                <a:ea typeface="Lora"/>
                <a:cs typeface="Lora"/>
                <a:sym typeface="Lora"/>
              </a:rPr>
              <a:t>named graphs</a:t>
            </a:r>
            <a:endParaRPr sz="3500">
              <a:solidFill>
                <a:srgbClr val="CC0000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